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5"/>
  </p:notesMasterIdLst>
  <p:sldIdLst>
    <p:sldId id="257" r:id="rId2"/>
    <p:sldId id="258" r:id="rId3"/>
    <p:sldId id="260" r:id="rId4"/>
    <p:sldId id="261" r:id="rId5"/>
    <p:sldId id="262" r:id="rId6"/>
    <p:sldId id="263" r:id="rId7"/>
    <p:sldId id="265" r:id="rId8"/>
    <p:sldId id="266" r:id="rId9"/>
    <p:sldId id="298" r:id="rId10"/>
    <p:sldId id="283" r:id="rId11"/>
    <p:sldId id="284" r:id="rId12"/>
    <p:sldId id="299" r:id="rId13"/>
    <p:sldId id="300" r:id="rId14"/>
    <p:sldId id="301" r:id="rId15"/>
    <p:sldId id="302" r:id="rId16"/>
    <p:sldId id="303" r:id="rId17"/>
    <p:sldId id="285" r:id="rId18"/>
    <p:sldId id="288" r:id="rId19"/>
    <p:sldId id="304" r:id="rId20"/>
    <p:sldId id="291" r:id="rId21"/>
    <p:sldId id="305" r:id="rId22"/>
    <p:sldId id="306" r:id="rId23"/>
    <p:sldId id="281"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F062"/>
    <a:srgbClr val="1E099F"/>
    <a:srgbClr val="530D49"/>
    <a:srgbClr val="6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24" autoAdjust="0"/>
  </p:normalViewPr>
  <p:slideViewPr>
    <p:cSldViewPr>
      <p:cViewPr varScale="1">
        <p:scale>
          <a:sx n="92" d="100"/>
          <a:sy n="92" d="100"/>
        </p:scale>
        <p:origin x="116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39BB3D-0F6D-4602-AE88-9040119BAA97}" type="datetimeFigureOut">
              <a:rPr lang="it-IT" smtClean="0"/>
              <a:pPr/>
              <a:t>06/06/2024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F81AAE-89BC-413B-BC65-10D22A84019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85F81AAE-89BC-413B-BC65-10D22A840192}" type="slidenum">
              <a:rPr lang="it-IT" smtClean="0"/>
              <a:pPr/>
              <a:t>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a:t>Fare clic per modificare lo stile del sottotitolo dello schema</a:t>
            </a:r>
            <a:endParaRPr kumimoji="0" lang="en-US"/>
          </a:p>
        </p:txBody>
      </p:sp>
      <p:sp>
        <p:nvSpPr>
          <p:cNvPr id="7" name="Segnaposto data 6"/>
          <p:cNvSpPr>
            <a:spLocks noGrp="1"/>
          </p:cNvSpPr>
          <p:nvPr>
            <p:ph type="dt" sz="half" idx="10"/>
          </p:nvPr>
        </p:nvSpPr>
        <p:spPr/>
        <p:txBody>
          <a:bodyPr/>
          <a:lstStyle/>
          <a:p>
            <a:fld id="{33A11091-F606-40CB-AE63-022ED0274FC5}" type="datetimeFigureOut">
              <a:rPr lang="it-IT" smtClean="0"/>
              <a:pPr/>
              <a:t>06/06/2024</a:t>
            </a:fld>
            <a:endParaRPr lang="it-IT"/>
          </a:p>
        </p:txBody>
      </p:sp>
      <p:sp>
        <p:nvSpPr>
          <p:cNvPr id="20" name="Segnaposto piè di pagina 19"/>
          <p:cNvSpPr>
            <a:spLocks noGrp="1"/>
          </p:cNvSpPr>
          <p:nvPr>
            <p:ph type="ftr" sz="quarter" idx="11"/>
          </p:nvPr>
        </p:nvSpPr>
        <p:spPr/>
        <p:txBody>
          <a:bodyPr/>
          <a:lstStyle/>
          <a:p>
            <a:endParaRPr lang="it-IT"/>
          </a:p>
        </p:txBody>
      </p:sp>
      <p:sp>
        <p:nvSpPr>
          <p:cNvPr id="10" name="Segnaposto numero diapositiva 9"/>
          <p:cNvSpPr>
            <a:spLocks noGrp="1"/>
          </p:cNvSpPr>
          <p:nvPr>
            <p:ph type="sldNum" sz="quarter" idx="12"/>
          </p:nvPr>
        </p:nvSpPr>
        <p:spPr/>
        <p:txBody>
          <a:bodyPr/>
          <a:lstStyle/>
          <a:p>
            <a:fld id="{35030154-FB0B-4C28-AB71-B149B771AFF4}" type="slidenum">
              <a:rPr lang="it-IT" smtClean="0"/>
              <a:pPr/>
              <a:t>‹N›</a:t>
            </a:fld>
            <a:endParaRPr lang="it-IT"/>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33A11091-F606-40CB-AE63-022ED0274FC5}" type="datetimeFigureOut">
              <a:rPr lang="it-IT" smtClean="0"/>
              <a:pPr/>
              <a:t>06/06/2024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030154-FB0B-4C28-AB71-B149B771AFF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33A11091-F606-40CB-AE63-022ED0274FC5}" type="datetimeFigureOut">
              <a:rPr lang="it-IT" smtClean="0"/>
              <a:pPr/>
              <a:t>06/06/2024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030154-FB0B-4C28-AB71-B149B771AFF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33A11091-F606-40CB-AE63-022ED0274FC5}" type="datetimeFigureOut">
              <a:rPr lang="it-IT" smtClean="0"/>
              <a:pPr/>
              <a:t>06/06/2024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030154-FB0B-4C28-AB71-B149B771AFF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33A11091-F606-40CB-AE63-022ED0274FC5}" type="datetimeFigureOut">
              <a:rPr lang="it-IT" smtClean="0"/>
              <a:pPr/>
              <a:t>06/06/2024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030154-FB0B-4C28-AB71-B149B771AFF4}" type="slidenum">
              <a:rPr lang="it-IT" smtClean="0"/>
              <a:pPr/>
              <a:t>‹N›</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33A11091-F606-40CB-AE63-022ED0274FC5}" type="datetimeFigureOut">
              <a:rPr lang="it-IT" smtClean="0"/>
              <a:pPr/>
              <a:t>06/06/2024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5030154-FB0B-4C28-AB71-B149B771AFF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33A11091-F606-40CB-AE63-022ED0274FC5}" type="datetimeFigureOut">
              <a:rPr lang="it-IT" smtClean="0"/>
              <a:pPr/>
              <a:t>06/06/2024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5030154-FB0B-4C28-AB71-B149B771AFF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33A11091-F606-40CB-AE63-022ED0274FC5}" type="datetimeFigureOut">
              <a:rPr lang="it-IT" smtClean="0"/>
              <a:pPr/>
              <a:t>06/06/2024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5030154-FB0B-4C28-AB71-B149B771AFF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Segnaposto data 1"/>
          <p:cNvSpPr>
            <a:spLocks noGrp="1"/>
          </p:cNvSpPr>
          <p:nvPr>
            <p:ph type="dt" sz="half" idx="10"/>
          </p:nvPr>
        </p:nvSpPr>
        <p:spPr/>
        <p:txBody>
          <a:bodyPr/>
          <a:lstStyle/>
          <a:p>
            <a:fld id="{33A11091-F606-40CB-AE63-022ED0274FC5}" type="datetimeFigureOut">
              <a:rPr lang="it-IT" smtClean="0"/>
              <a:pPr/>
              <a:t>06/06/2024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5030154-FB0B-4C28-AB71-B149B771AFF4}" type="slidenum">
              <a:rPr lang="it-IT" smtClean="0"/>
              <a:pPr/>
              <a:t>‹N›</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33A11091-F606-40CB-AE63-022ED0274FC5}" type="datetimeFigureOut">
              <a:rPr lang="it-IT" smtClean="0"/>
              <a:pPr/>
              <a:t>06/06/2024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5030154-FB0B-4C28-AB71-B149B771AFF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fld id="{33A11091-F606-40CB-AE63-022ED0274FC5}" type="datetimeFigureOut">
              <a:rPr lang="it-IT" smtClean="0"/>
              <a:pPr/>
              <a:t>06/06/2024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5030154-FB0B-4C28-AB71-B149B771AFF4}" type="slidenum">
              <a:rPr lang="it-IT" smtClean="0"/>
              <a:pPr/>
              <a:t>‹N›</a:t>
            </a:fld>
            <a:endParaRPr lang="it-IT"/>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p>
            <a:r>
              <a:rPr kumimoji="0" lang="it-IT"/>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3A11091-F606-40CB-AE63-022ED0274FC5}" type="datetimeFigureOut">
              <a:rPr lang="it-IT" smtClean="0"/>
              <a:pPr/>
              <a:t>06/06/2024</a:t>
            </a:fld>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t-IT"/>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5030154-FB0B-4C28-AB71-B149B771AFF4}" type="slidenum">
              <a:rPr lang="it-IT" smtClean="0"/>
              <a:pPr/>
              <a:t>‹N›</a:t>
            </a:fld>
            <a:endParaRPr lang="it-IT"/>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8.jpeg"/><Relationship Id="rId1" Type="http://schemas.openxmlformats.org/officeDocument/2006/relationships/slideLayout" Target="../slideLayouts/slideLayout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8.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50.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ottotitolo 2"/>
          <p:cNvSpPr>
            <a:spLocks noGrp="1"/>
          </p:cNvSpPr>
          <p:nvPr>
            <p:ph type="subTitle" idx="1"/>
          </p:nvPr>
        </p:nvSpPr>
        <p:spPr>
          <a:xfrm>
            <a:off x="1428750" y="3714752"/>
            <a:ext cx="6400800" cy="2714622"/>
          </a:xfrm>
        </p:spPr>
        <p:txBody>
          <a:bodyPr rtlCol="0">
            <a:normAutofit fontScale="62500" lnSpcReduction="20000"/>
          </a:bodyPr>
          <a:lstStyle/>
          <a:p>
            <a:pPr eaLnBrk="1" fontAlgn="auto" hangingPunct="1">
              <a:lnSpc>
                <a:spcPct val="150000"/>
              </a:lnSpc>
              <a:spcAft>
                <a:spcPts val="0"/>
              </a:spcAft>
              <a:buFont typeface="Arial" pitchFamily="34" charset="0"/>
              <a:buNone/>
              <a:defRPr/>
            </a:pPr>
            <a:endParaRPr lang="it-IT" sz="2000" dirty="0">
              <a:solidFill>
                <a:srgbClr val="002060"/>
              </a:solidFill>
            </a:endParaRPr>
          </a:p>
          <a:p>
            <a:pPr eaLnBrk="1" fontAlgn="auto" hangingPunct="1">
              <a:lnSpc>
                <a:spcPct val="150000"/>
              </a:lnSpc>
              <a:spcAft>
                <a:spcPts val="0"/>
              </a:spcAft>
              <a:buFont typeface="Arial" pitchFamily="34" charset="0"/>
              <a:buNone/>
              <a:defRPr/>
            </a:pPr>
            <a:r>
              <a:rPr lang="it-IT" sz="2500" dirty="0">
                <a:solidFill>
                  <a:srgbClr val="002060"/>
                </a:solidFill>
              </a:rPr>
              <a:t>I.C. “</a:t>
            </a:r>
            <a:r>
              <a:rPr lang="it-IT" sz="2500" dirty="0" err="1">
                <a:solidFill>
                  <a:srgbClr val="002060"/>
                </a:solidFill>
              </a:rPr>
              <a:t>Casalinuovo</a:t>
            </a:r>
            <a:r>
              <a:rPr lang="it-IT" sz="2500" dirty="0">
                <a:solidFill>
                  <a:srgbClr val="002060"/>
                </a:solidFill>
              </a:rPr>
              <a:t> Catanzaro Sud” </a:t>
            </a:r>
          </a:p>
          <a:p>
            <a:pPr eaLnBrk="1" fontAlgn="auto" hangingPunct="1">
              <a:lnSpc>
                <a:spcPct val="150000"/>
              </a:lnSpc>
              <a:spcAft>
                <a:spcPts val="0"/>
              </a:spcAft>
              <a:buFont typeface="Arial" pitchFamily="34" charset="0"/>
              <a:buNone/>
              <a:defRPr/>
            </a:pPr>
            <a:r>
              <a:rPr lang="it-IT" sz="2500" dirty="0">
                <a:solidFill>
                  <a:srgbClr val="002060"/>
                </a:solidFill>
              </a:rPr>
              <a:t>Scuola Primaria Passo di Salto</a:t>
            </a:r>
          </a:p>
          <a:p>
            <a:pPr marL="484632" indent="-457200" eaLnBrk="1" fontAlgn="auto" hangingPunct="1">
              <a:lnSpc>
                <a:spcPct val="150000"/>
              </a:lnSpc>
              <a:spcAft>
                <a:spcPts val="0"/>
              </a:spcAft>
              <a:defRPr/>
            </a:pPr>
            <a:r>
              <a:rPr lang="it-IT" sz="2500" dirty="0" err="1">
                <a:solidFill>
                  <a:srgbClr val="002060"/>
                </a:solidFill>
              </a:rPr>
              <a:t>a.s.</a:t>
            </a:r>
            <a:r>
              <a:rPr lang="it-IT" sz="2500" dirty="0">
                <a:solidFill>
                  <a:srgbClr val="002060"/>
                </a:solidFill>
              </a:rPr>
              <a:t> 2023-2024</a:t>
            </a:r>
          </a:p>
          <a:p>
            <a:pPr marL="541782" indent="-514350" eaLnBrk="1" fontAlgn="auto" hangingPunct="1">
              <a:lnSpc>
                <a:spcPct val="150000"/>
              </a:lnSpc>
              <a:spcAft>
                <a:spcPts val="0"/>
              </a:spcAft>
              <a:defRPr/>
            </a:pPr>
            <a:endParaRPr lang="it-IT" dirty="0"/>
          </a:p>
          <a:p>
            <a:pPr eaLnBrk="1" fontAlgn="auto" hangingPunct="1">
              <a:spcAft>
                <a:spcPts val="0"/>
              </a:spcAft>
              <a:buFont typeface="Arial" pitchFamily="34" charset="0"/>
              <a:buNone/>
              <a:defRPr/>
            </a:pPr>
            <a:r>
              <a:rPr lang="it-IT" dirty="0">
                <a:solidFill>
                  <a:srgbClr val="0070C0"/>
                </a:solidFill>
              </a:rPr>
              <a:t>Esperto :  Valentina </a:t>
            </a:r>
            <a:r>
              <a:rPr lang="it-IT" dirty="0" err="1">
                <a:solidFill>
                  <a:srgbClr val="0070C0"/>
                </a:solidFill>
              </a:rPr>
              <a:t>Corosoniti</a:t>
            </a:r>
            <a:endParaRPr lang="it-IT" dirty="0">
              <a:solidFill>
                <a:srgbClr val="0070C0"/>
              </a:solidFill>
            </a:endParaRPr>
          </a:p>
          <a:p>
            <a:pPr eaLnBrk="1" fontAlgn="auto" hangingPunct="1">
              <a:spcAft>
                <a:spcPts val="0"/>
              </a:spcAft>
              <a:buFont typeface="Arial" pitchFamily="34" charset="0"/>
              <a:buNone/>
              <a:defRPr/>
            </a:pPr>
            <a:r>
              <a:rPr lang="it-IT" dirty="0">
                <a:solidFill>
                  <a:srgbClr val="0070C0"/>
                </a:solidFill>
              </a:rPr>
              <a:t>Tutor:  Cristina Capitò</a:t>
            </a:r>
          </a:p>
          <a:p>
            <a:pPr eaLnBrk="1" fontAlgn="auto" hangingPunct="1">
              <a:spcAft>
                <a:spcPts val="0"/>
              </a:spcAft>
              <a:buFont typeface="Arial" pitchFamily="34" charset="0"/>
              <a:buNone/>
              <a:defRPr/>
            </a:pPr>
            <a:r>
              <a:rPr lang="it-IT" dirty="0">
                <a:solidFill>
                  <a:srgbClr val="0070C0"/>
                </a:solidFill>
              </a:rPr>
              <a:t>Classi : 1° A e 1°B     Scuola primaria Passo di Salto</a:t>
            </a:r>
          </a:p>
        </p:txBody>
      </p:sp>
      <p:sp>
        <p:nvSpPr>
          <p:cNvPr id="5" name="Rettangolo 4"/>
          <p:cNvSpPr/>
          <p:nvPr/>
        </p:nvSpPr>
        <p:spPr>
          <a:xfrm>
            <a:off x="642910" y="428605"/>
            <a:ext cx="7929618" cy="3108543"/>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it-IT" sz="4400" b="1" cap="all" dirty="0">
                <a:ln/>
                <a:solidFill>
                  <a:schemeClr val="accent1"/>
                </a:solidFill>
                <a:effectLst>
                  <a:reflection blurRad="10000" stA="55000" endPos="48000" dist="500" dir="5400000" sy="-100000" algn="bl" rotWithShape="0"/>
                </a:effectLst>
                <a:latin typeface="+mn-lt"/>
              </a:rPr>
              <a:t>Progetto </a:t>
            </a:r>
            <a:r>
              <a:rPr lang="it-IT" sz="4400" b="1" cap="all" dirty="0" err="1">
                <a:ln/>
                <a:solidFill>
                  <a:schemeClr val="accent1"/>
                </a:solidFill>
                <a:effectLst>
                  <a:reflection blurRad="10000" stA="55000" endPos="48000" dist="500" dir="5400000" sy="-100000" algn="bl" rotWithShape="0"/>
                </a:effectLst>
                <a:latin typeface="+mn-lt"/>
              </a:rPr>
              <a:t>pon</a:t>
            </a:r>
            <a:r>
              <a:rPr lang="it-IT" sz="4400" b="1" cap="all" dirty="0">
                <a:ln/>
                <a:solidFill>
                  <a:schemeClr val="accent1"/>
                </a:solidFill>
                <a:effectLst>
                  <a:reflection blurRad="10000" stA="55000" endPos="48000" dist="500" dir="5400000" sy="-100000" algn="bl" rotWithShape="0"/>
                </a:effectLst>
                <a:latin typeface="+mn-lt"/>
              </a:rPr>
              <a:t> </a:t>
            </a:r>
          </a:p>
          <a:p>
            <a:pPr algn="ctr" fontAlgn="auto">
              <a:spcBef>
                <a:spcPts val="0"/>
              </a:spcBef>
              <a:spcAft>
                <a:spcPts val="0"/>
              </a:spcAft>
              <a:defRPr/>
            </a:pPr>
            <a:endParaRPr lang="it-IT" sz="4400" b="1" cap="all" dirty="0">
              <a:ln/>
              <a:solidFill>
                <a:schemeClr val="accent1"/>
              </a:solidFill>
              <a:effectLst>
                <a:reflection blurRad="10000" stA="55000" endPos="48000" dist="500" dir="5400000" sy="-100000" algn="bl" rotWithShape="0"/>
              </a:effectLst>
              <a:latin typeface="+mn-lt"/>
            </a:endParaRPr>
          </a:p>
          <a:p>
            <a:pPr algn="ctr" fontAlgn="auto">
              <a:spcBef>
                <a:spcPts val="0"/>
              </a:spcBef>
              <a:spcAft>
                <a:spcPts val="0"/>
              </a:spcAft>
              <a:defRPr/>
            </a:pPr>
            <a:r>
              <a:rPr lang="it-IT" sz="4400" b="1" cap="all" dirty="0">
                <a:ln/>
                <a:solidFill>
                  <a:schemeClr val="accent1"/>
                </a:solidFill>
                <a:effectLst>
                  <a:reflection blurRad="10000" stA="55000" endPos="48000" dist="500" dir="5400000" sy="-100000" algn="bl" rotWithShape="0"/>
                </a:effectLst>
                <a:latin typeface="+mn-lt"/>
              </a:rPr>
              <a:t>Matematica in gioco 2</a:t>
            </a:r>
          </a:p>
          <a:p>
            <a:pPr algn="ctr" fontAlgn="auto">
              <a:spcBef>
                <a:spcPts val="0"/>
              </a:spcBef>
              <a:spcAft>
                <a:spcPts val="0"/>
              </a:spcAft>
              <a:defRPr/>
            </a:pPr>
            <a:endParaRPr lang="it-IT" sz="4400" b="1" cap="all" dirty="0">
              <a:ln/>
              <a:solidFill>
                <a:schemeClr val="accent1"/>
              </a:solidFill>
              <a:effectLst>
                <a:reflection blurRad="10000" stA="55000" endPos="48000" dist="500" dir="5400000" sy="-100000" algn="bl" rotWithShape="0"/>
              </a:effectLst>
              <a:latin typeface="+mn-lt"/>
            </a:endParaRPr>
          </a:p>
          <a:p>
            <a:pPr algn="ctr" fontAlgn="auto">
              <a:spcBef>
                <a:spcPts val="0"/>
              </a:spcBef>
              <a:spcAft>
                <a:spcPts val="0"/>
              </a:spcAft>
              <a:defRPr/>
            </a:pPr>
            <a:r>
              <a:rPr lang="it-IT" sz="2000" b="1" cap="all" dirty="0">
                <a:ln/>
                <a:solidFill>
                  <a:schemeClr val="accent1"/>
                </a:solidFill>
                <a:effectLst>
                  <a:reflection blurRad="10000" stA="55000" endPos="48000" dist="500" dir="5400000" sy="-100000" algn="bl" rotWithShape="0"/>
                </a:effectLst>
                <a:latin typeface="+mn-lt"/>
              </a:rPr>
              <a:t>Titolo:  “</a:t>
            </a:r>
            <a:r>
              <a:rPr lang="it-IT" sz="2000" b="1" cap="all" dirty="0" err="1">
                <a:ln/>
                <a:solidFill>
                  <a:schemeClr val="accent1"/>
                </a:solidFill>
                <a:effectLst>
                  <a:reflection blurRad="10000" stA="55000" endPos="48000" dist="500" dir="5400000" sy="-100000" algn="bl" rotWithShape="0"/>
                </a:effectLst>
                <a:latin typeface="+mn-lt"/>
              </a:rPr>
              <a:t>Matematicando…</a:t>
            </a:r>
            <a:r>
              <a:rPr lang="it-IT" sz="2000" b="1" cap="all" dirty="0">
                <a:ln/>
                <a:solidFill>
                  <a:schemeClr val="accent1"/>
                </a:solidFill>
                <a:effectLst>
                  <a:reflection blurRad="10000" stA="55000" endPos="48000" dist="500" dir="5400000" sy="-100000" algn="bl" rotWithShape="0"/>
                </a:effectLst>
                <a:latin typeface="+mn-lt"/>
              </a:rPr>
              <a:t> in allegria”!</a:t>
            </a:r>
          </a:p>
        </p:txBody>
      </p:sp>
    </p:spTree>
  </p:cSld>
  <p:clrMapOvr>
    <a:masterClrMapping/>
  </p:clrMapOvr>
  <p:transition spd="med" advClick="0" advTm="3000">
    <p:newsflash/>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39999">
              <a:srgbClr val="85C2FF"/>
            </a:gs>
            <a:gs pos="70000">
              <a:srgbClr val="C4D6EB"/>
            </a:gs>
            <a:gs pos="100000">
              <a:srgbClr val="FFEBF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1" name="Titolo 10"/>
          <p:cNvSpPr>
            <a:spLocks noGrp="1"/>
          </p:cNvSpPr>
          <p:nvPr>
            <p:ph type="title"/>
          </p:nvPr>
        </p:nvSpPr>
        <p:spPr>
          <a:xfrm rot="5400000">
            <a:off x="5760720" y="3474720"/>
            <a:ext cx="6309360" cy="457200"/>
          </a:xfrm>
        </p:spPr>
        <p:txBody>
          <a:bodyPr/>
          <a:lstStyle/>
          <a:p>
            <a:r>
              <a:rPr lang="it-IT" dirty="0">
                <a:solidFill>
                  <a:srgbClr val="0070C0"/>
                </a:solidFill>
              </a:rPr>
              <a:t>Giocando s’impara</a:t>
            </a:r>
          </a:p>
        </p:txBody>
      </p:sp>
      <p:sp>
        <p:nvSpPr>
          <p:cNvPr id="13" name="Segnaposto testo 12"/>
          <p:cNvSpPr>
            <a:spLocks noGrp="1"/>
          </p:cNvSpPr>
          <p:nvPr>
            <p:ph type="body" idx="2"/>
          </p:nvPr>
        </p:nvSpPr>
        <p:spPr>
          <a:xfrm>
            <a:off x="428596" y="-214338"/>
            <a:ext cx="7715304" cy="1357322"/>
          </a:xfrm>
        </p:spPr>
        <p:txBody>
          <a:bodyPr>
            <a:normAutofit fontScale="92500" lnSpcReduction="20000"/>
          </a:bodyPr>
          <a:lstStyle/>
          <a:p>
            <a:pPr algn="ctr"/>
            <a:endParaRPr lang="it-IT"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it-IT"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it-IT" sz="2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a:p>
            <a:pPr algn="ctr"/>
            <a:r>
              <a:rPr lang="it-IT" sz="32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Il gioco della Piramide dei numeri</a:t>
            </a:r>
          </a:p>
        </p:txBody>
      </p:sp>
      <p:sp>
        <p:nvSpPr>
          <p:cNvPr id="12" name="Segnaposto contenuto 11"/>
          <p:cNvSpPr>
            <a:spLocks noGrp="1"/>
          </p:cNvSpPr>
          <p:nvPr>
            <p:ph sz="half" idx="1"/>
          </p:nvPr>
        </p:nvSpPr>
        <p:spPr>
          <a:xfrm>
            <a:off x="214282" y="1071546"/>
            <a:ext cx="8153400" cy="3992563"/>
          </a:xfrm>
        </p:spPr>
        <p:txBody>
          <a:bodyPr>
            <a:noAutofit/>
          </a:bodyPr>
          <a:lstStyle/>
          <a:p>
            <a:r>
              <a:rPr lang="it-IT" sz="1600" dirty="0"/>
              <a:t>Ai bambini è stata proposta la visione di una video-lezione per spiegare il GIOCO DELLE PIRAMIDI e aiutarli a capire le strategie da usare per risolvere i 'rebus delle piramidi'. </a:t>
            </a:r>
          </a:p>
          <a:p>
            <a:r>
              <a:rPr lang="it-IT" sz="1600" dirty="0"/>
              <a:t>Poi abbiamo diviso i bambini in 5 squadre e dato loro delle piramidi aritmetiche da risolvere utilizzando l'addizione o la sottrazione. Questo gioco è stato molto utile per mettere in pratica diverse strategie di calcolo in quanto nella prima scheda-gioco proposta i bambini oltre a risolvere semplicemente le piramidi partendo dalla base e sommando i numeri per arrivare al risultato del gradino sovrastante, si sono potuti dedicare e allenarsi anche ad ottenere le operazioni inverse.  Questa fase è stata molto interessante in quanto mi ha permesso di capire quali strategie mettono in atti gli alunni davanti ad un problema nuovo. Passati i dieci minuti ho ascoltato le soluzioni dei vari gruppi.</a:t>
            </a:r>
          </a:p>
          <a:p>
            <a:endParaRPr lang="it-IT" sz="1600" dirty="0"/>
          </a:p>
          <a:p>
            <a:pPr algn="just">
              <a:buNone/>
            </a:pPr>
            <a:r>
              <a:rPr lang="it-IT" sz="1800" dirty="0"/>
              <a:t>          </a:t>
            </a:r>
          </a:p>
        </p:txBody>
      </p:sp>
      <p:pic>
        <p:nvPicPr>
          <p:cNvPr id="3073" name="Picture 1" descr="C:\Users\Valentina\Desktop\Pon 2024\WhatsApp Image 2024-05-13 at 21.53.52.jpeg"/>
          <p:cNvPicPr>
            <a:picLocks noChangeAspect="1" noChangeArrowheads="1"/>
          </p:cNvPicPr>
          <p:nvPr/>
        </p:nvPicPr>
        <p:blipFill>
          <a:blip r:embed="rId2" cstate="print"/>
          <a:srcRect/>
          <a:stretch>
            <a:fillRect/>
          </a:stretch>
        </p:blipFill>
        <p:spPr bwMode="auto">
          <a:xfrm rot="5400000">
            <a:off x="3270563" y="4016056"/>
            <a:ext cx="2817185" cy="2500330"/>
          </a:xfrm>
          <a:prstGeom prst="rect">
            <a:avLst/>
          </a:prstGeom>
          <a:noFill/>
        </p:spPr>
      </p:pic>
      <p:pic>
        <p:nvPicPr>
          <p:cNvPr id="3074" name="Picture 2" descr="C:\Users\Valentina\Desktop\Pon 2024\WhatsApp Image 2024-05-13 at 21.53.52 (1).jpeg"/>
          <p:cNvPicPr>
            <a:picLocks noChangeAspect="1" noChangeArrowheads="1"/>
          </p:cNvPicPr>
          <p:nvPr/>
        </p:nvPicPr>
        <p:blipFill>
          <a:blip r:embed="rId3" cstate="print"/>
          <a:srcRect/>
          <a:stretch>
            <a:fillRect/>
          </a:stretch>
        </p:blipFill>
        <p:spPr bwMode="auto">
          <a:xfrm rot="5241726">
            <a:off x="687575" y="4683806"/>
            <a:ext cx="1596093" cy="2185785"/>
          </a:xfrm>
          <a:prstGeom prst="rect">
            <a:avLst/>
          </a:prstGeom>
          <a:noFill/>
        </p:spPr>
      </p:pic>
      <p:pic>
        <p:nvPicPr>
          <p:cNvPr id="3076" name="Picture 4" descr="C:\Users\Valentina\Desktop\Pon 2024\WhatsApp Image 2024-05-13 at 21.53.53.jpeg"/>
          <p:cNvPicPr>
            <a:picLocks noChangeAspect="1" noChangeArrowheads="1"/>
          </p:cNvPicPr>
          <p:nvPr/>
        </p:nvPicPr>
        <p:blipFill>
          <a:blip r:embed="rId4" cstate="print"/>
          <a:srcRect/>
          <a:stretch>
            <a:fillRect/>
          </a:stretch>
        </p:blipFill>
        <p:spPr bwMode="auto">
          <a:xfrm rot="17188154">
            <a:off x="6249525" y="4302253"/>
            <a:ext cx="2942271" cy="2098644"/>
          </a:xfrm>
          <a:prstGeom prst="rect">
            <a:avLst/>
          </a:prstGeom>
          <a:noFill/>
        </p:spPr>
      </p:pic>
      <p:pic>
        <p:nvPicPr>
          <p:cNvPr id="9" name="Immagine 8" descr="foto tris1.jpg"/>
          <p:cNvPicPr>
            <a:picLocks noChangeAspect="1"/>
          </p:cNvPicPr>
          <p:nvPr/>
        </p:nvPicPr>
        <p:blipFill>
          <a:blip r:embed="rId5" cstate="print"/>
          <a:stretch>
            <a:fillRect/>
          </a:stretch>
        </p:blipFill>
        <p:spPr>
          <a:xfrm rot="883476">
            <a:off x="7732141" y="229642"/>
            <a:ext cx="785818" cy="796389"/>
          </a:xfrm>
          <a:prstGeom prst="rect">
            <a:avLst/>
          </a:prstGeom>
        </p:spPr>
      </p:pic>
      <p:pic>
        <p:nvPicPr>
          <p:cNvPr id="10" name="Immagine 9" descr="foto tris1.jpg"/>
          <p:cNvPicPr>
            <a:picLocks noChangeAspect="1"/>
          </p:cNvPicPr>
          <p:nvPr/>
        </p:nvPicPr>
        <p:blipFill>
          <a:blip r:embed="rId5" cstate="print"/>
          <a:stretch>
            <a:fillRect/>
          </a:stretch>
        </p:blipFill>
        <p:spPr>
          <a:xfrm rot="21057519">
            <a:off x="675124" y="3814706"/>
            <a:ext cx="1022952" cy="1036714"/>
          </a:xfrm>
          <a:prstGeom prst="rect">
            <a:avLst/>
          </a:prstGeom>
        </p:spPr>
      </p:pic>
    </p:spTree>
  </p:cSld>
  <p:clrMapOvr>
    <a:masterClrMapping/>
  </p:clrMapOvr>
  <p:transition spd="med" advClick="0" advTm="5000">
    <p:cu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11" name="Titolo 10"/>
          <p:cNvSpPr>
            <a:spLocks noGrp="1"/>
          </p:cNvSpPr>
          <p:nvPr>
            <p:ph type="title"/>
          </p:nvPr>
        </p:nvSpPr>
        <p:spPr>
          <a:xfrm>
            <a:off x="1857356" y="285728"/>
            <a:ext cx="5149358" cy="554428"/>
          </a:xfrm>
        </p:spPr>
        <p:txBody>
          <a:bodyPr>
            <a:normAutofit/>
          </a:bodyPr>
          <a:lstStyle/>
          <a:p>
            <a:pPr algn="ctr"/>
            <a:r>
              <a:rPr lang="it-IT" dirty="0">
                <a:ln>
                  <a:solidFill>
                    <a:srgbClr val="C00000"/>
                  </a:solidFill>
                </a:ln>
                <a:solidFill>
                  <a:srgbClr val="0070C0"/>
                </a:solidFill>
              </a:rPr>
              <a:t>Caccia al numero!</a:t>
            </a:r>
          </a:p>
        </p:txBody>
      </p:sp>
      <p:sp>
        <p:nvSpPr>
          <p:cNvPr id="12" name="Segnaposto contenuto 11"/>
          <p:cNvSpPr>
            <a:spLocks noGrp="1"/>
          </p:cNvSpPr>
          <p:nvPr>
            <p:ph sz="half" idx="1"/>
          </p:nvPr>
        </p:nvSpPr>
        <p:spPr>
          <a:xfrm>
            <a:off x="323528" y="1428736"/>
            <a:ext cx="5638800" cy="5087552"/>
          </a:xfrm>
        </p:spPr>
        <p:txBody>
          <a:bodyPr>
            <a:noAutofit/>
          </a:bodyPr>
          <a:lstStyle/>
          <a:p>
            <a:pPr algn="just">
              <a:buNone/>
            </a:pPr>
            <a:endParaRPr lang="it-IT" sz="1800" dirty="0"/>
          </a:p>
          <a:p>
            <a:r>
              <a:rPr lang="it-IT" sz="1800" dirty="0"/>
              <a:t>In questo gioco abbiamo chiesto ai bambini di realizzare con dei cartoncini colorati, colori, matite e altro materiale, i numeri da 1 a 20 per preparare il gioco “Caccia al numero”.</a:t>
            </a:r>
          </a:p>
          <a:p>
            <a:r>
              <a:rPr lang="it-IT" sz="1800" dirty="0"/>
              <a:t>Ognuno di loro, dando spazio alla propria creatività, con grande entusiasmo ha disegnato i numeri in modo particolare: con un cappellino, con degli occhi, con un vestito quasi a voler creare un personaggio reale per ogni numero.</a:t>
            </a:r>
          </a:p>
          <a:p>
            <a:pPr algn="just">
              <a:buNone/>
            </a:pPr>
            <a:r>
              <a:rPr lang="it-IT" sz="1800" dirty="0"/>
              <a:t>          </a:t>
            </a:r>
          </a:p>
        </p:txBody>
      </p:sp>
      <p:pic>
        <p:nvPicPr>
          <p:cNvPr id="2049" name="Picture 1" descr="C:\Users\Valentina\Desktop\Pon 2024\WhatsApp Image 2024-05-20 at 20.06.52.jpeg"/>
          <p:cNvPicPr>
            <a:picLocks noChangeAspect="1" noChangeArrowheads="1"/>
          </p:cNvPicPr>
          <p:nvPr/>
        </p:nvPicPr>
        <p:blipFill>
          <a:blip r:embed="rId2" cstate="print"/>
          <a:srcRect/>
          <a:stretch>
            <a:fillRect/>
          </a:stretch>
        </p:blipFill>
        <p:spPr bwMode="auto">
          <a:xfrm>
            <a:off x="6572264" y="785794"/>
            <a:ext cx="1850193" cy="2466924"/>
          </a:xfrm>
          <a:prstGeom prst="rect">
            <a:avLst/>
          </a:prstGeom>
          <a:noFill/>
        </p:spPr>
      </p:pic>
      <p:pic>
        <p:nvPicPr>
          <p:cNvPr id="2050" name="Picture 2" descr="C:\Users\Valentina\Desktop\Pon 2024\WhatsApp Image 2024-05-20 at 20.07.08.jpeg"/>
          <p:cNvPicPr>
            <a:picLocks noChangeAspect="1" noChangeArrowheads="1"/>
          </p:cNvPicPr>
          <p:nvPr/>
        </p:nvPicPr>
        <p:blipFill>
          <a:blip r:embed="rId3" cstate="print"/>
          <a:srcRect/>
          <a:stretch>
            <a:fillRect/>
          </a:stretch>
        </p:blipFill>
        <p:spPr bwMode="auto">
          <a:xfrm>
            <a:off x="6786578" y="3429000"/>
            <a:ext cx="1635879" cy="2181172"/>
          </a:xfrm>
          <a:prstGeom prst="rect">
            <a:avLst/>
          </a:prstGeom>
          <a:noFill/>
        </p:spPr>
      </p:pic>
      <p:pic>
        <p:nvPicPr>
          <p:cNvPr id="2051" name="Picture 3" descr="C:\Users\Valentina\Desktop\Pon 2024\WhatsApp Image 2024-05-20 at 20.06.32 (1).jpeg"/>
          <p:cNvPicPr>
            <a:picLocks noChangeAspect="1" noChangeArrowheads="1"/>
          </p:cNvPicPr>
          <p:nvPr/>
        </p:nvPicPr>
        <p:blipFill>
          <a:blip r:embed="rId4" cstate="print"/>
          <a:srcRect/>
          <a:stretch>
            <a:fillRect/>
          </a:stretch>
        </p:blipFill>
        <p:spPr bwMode="auto">
          <a:xfrm>
            <a:off x="2500298" y="4357694"/>
            <a:ext cx="2837082" cy="2071702"/>
          </a:xfrm>
          <a:prstGeom prst="rect">
            <a:avLst/>
          </a:prstGeom>
          <a:noFill/>
        </p:spPr>
      </p:pic>
    </p:spTree>
  </p:cSld>
  <p:clrMapOvr>
    <a:masterClrMapping/>
  </p:clrMapOvr>
  <p:transition spd="med" advClick="0" advTm="3000">
    <p:circl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egnaposto contenuto 3"/>
          <p:cNvSpPr>
            <a:spLocks noGrp="1"/>
          </p:cNvSpPr>
          <p:nvPr>
            <p:ph sz="half" idx="1"/>
          </p:nvPr>
        </p:nvSpPr>
        <p:spPr>
          <a:xfrm>
            <a:off x="1000100" y="642918"/>
            <a:ext cx="7610500" cy="5483245"/>
          </a:xfrm>
        </p:spPr>
        <p:txBody>
          <a:bodyPr>
            <a:normAutofit/>
          </a:bodyPr>
          <a:lstStyle/>
          <a:p>
            <a:r>
              <a:rPr lang="it-IT" sz="2400" dirty="0"/>
              <a:t>Questo gioco consiste nel dividere i bambini in squadre e poi a turno i componenti di ognuna, deve risolvere delle operazioni e trovare il risultato corrispondente nel </a:t>
            </a:r>
            <a:r>
              <a:rPr lang="it-IT" sz="2400" dirty="0" err="1"/>
              <a:t>piu'</a:t>
            </a:r>
            <a:r>
              <a:rPr lang="it-IT" sz="2400" dirty="0"/>
              <a:t> breve tempo possibile. Vince ovviamente chi impiega meno tempo. L'obiettivo principale è quello di favorire il calcolo rapido e mentale e scoprire la presenza di operazioni matematiche nella vita di tutti i giorni. Grazie al gioco i bambini hanno potuto consolidare il concetto di aggiungere e togliere.</a:t>
            </a:r>
          </a:p>
        </p:txBody>
      </p:sp>
      <p:pic>
        <p:nvPicPr>
          <p:cNvPr id="5" name="Picture 4" descr="C:\Users\Valentina\Desktop\Pon 2024\WhatsApp Image 2024-05-20 at 20.05.29.jpeg"/>
          <p:cNvPicPr>
            <a:picLocks noChangeAspect="1" noChangeArrowheads="1"/>
          </p:cNvPicPr>
          <p:nvPr/>
        </p:nvPicPr>
        <p:blipFill>
          <a:blip r:embed="rId3" cstate="print"/>
          <a:srcRect/>
          <a:stretch>
            <a:fillRect/>
          </a:stretch>
        </p:blipFill>
        <p:spPr bwMode="auto">
          <a:xfrm rot="561919">
            <a:off x="5143504" y="4071942"/>
            <a:ext cx="2952703" cy="2214527"/>
          </a:xfrm>
          <a:prstGeom prst="rect">
            <a:avLst/>
          </a:prstGeom>
          <a:noFill/>
        </p:spPr>
      </p:pic>
      <p:pic>
        <p:nvPicPr>
          <p:cNvPr id="27650" name="Picture 2"/>
          <p:cNvPicPr>
            <a:picLocks noChangeAspect="1" noChangeArrowheads="1"/>
          </p:cNvPicPr>
          <p:nvPr/>
        </p:nvPicPr>
        <p:blipFill>
          <a:blip r:embed="rId4"/>
          <a:srcRect/>
          <a:stretch>
            <a:fillRect/>
          </a:stretch>
        </p:blipFill>
        <p:spPr bwMode="auto">
          <a:xfrm rot="20711293">
            <a:off x="1076915" y="4426397"/>
            <a:ext cx="2651169" cy="1969440"/>
          </a:xfrm>
          <a:prstGeom prst="rect">
            <a:avLst/>
          </a:prstGeom>
          <a:noFill/>
          <a:ln w="9525">
            <a:noFill/>
            <a:miter lim="800000"/>
            <a:headEnd/>
            <a:tailEnd/>
          </a:ln>
          <a:effectLst/>
        </p:spPr>
      </p:pic>
    </p:spTree>
  </p:cSld>
  <p:clrMapOvr>
    <a:masterClrMapping/>
  </p:clrMapOvr>
  <p:transition spd="med">
    <p:newsflash/>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214678" y="285728"/>
            <a:ext cx="2328850" cy="783330"/>
          </a:xfrm>
        </p:spPr>
        <p:txBody>
          <a:bodyPr>
            <a:normAutofit/>
          </a:bodyPr>
          <a:lstStyle/>
          <a:p>
            <a:r>
              <a:rPr lang="it-IT" sz="3600" dirty="0" err="1">
                <a:solidFill>
                  <a:schemeClr val="accent3">
                    <a:lumMod val="60000"/>
                    <a:lumOff val="40000"/>
                  </a:schemeClr>
                </a:solidFill>
              </a:rPr>
              <a:t>Memory</a:t>
            </a:r>
            <a:endParaRPr lang="it-IT" sz="3600" dirty="0">
              <a:solidFill>
                <a:schemeClr val="accent3">
                  <a:lumMod val="60000"/>
                  <a:lumOff val="40000"/>
                </a:schemeClr>
              </a:solidFill>
            </a:endParaRPr>
          </a:p>
        </p:txBody>
      </p:sp>
      <p:sp>
        <p:nvSpPr>
          <p:cNvPr id="4" name="Segnaposto contenuto 3"/>
          <p:cNvSpPr>
            <a:spLocks noGrp="1"/>
          </p:cNvSpPr>
          <p:nvPr>
            <p:ph sz="half" idx="1"/>
          </p:nvPr>
        </p:nvSpPr>
        <p:spPr>
          <a:xfrm>
            <a:off x="500034" y="1214423"/>
            <a:ext cx="8153400" cy="1571636"/>
          </a:xfrm>
        </p:spPr>
        <p:txBody>
          <a:bodyPr>
            <a:normAutofit/>
          </a:bodyPr>
          <a:lstStyle/>
          <a:p>
            <a:r>
              <a:rPr lang="it-IT" sz="2000" dirty="0"/>
              <a:t>Un altro gioco del nostro percorso è stato il MEMORY : a turno i bambini hanno dovuto abbinare il numero in cifre a quello in simbolo.  L’obiettivo di questo gioco è fondamentale per consolidare i numeri e il concetto di quantità.</a:t>
            </a:r>
          </a:p>
          <a:p>
            <a:endParaRPr lang="it-IT" sz="2000" dirty="0"/>
          </a:p>
        </p:txBody>
      </p:sp>
      <p:pic>
        <p:nvPicPr>
          <p:cNvPr id="28675" name="Picture 3" descr="C:\Users\Valentina\Desktop\Pon 2024\WhatsApp Image 2024-05-20 at 20.04.39.jpeg"/>
          <p:cNvPicPr>
            <a:picLocks noChangeAspect="1" noChangeArrowheads="1"/>
          </p:cNvPicPr>
          <p:nvPr/>
        </p:nvPicPr>
        <p:blipFill>
          <a:blip r:embed="rId3" cstate="print"/>
          <a:srcRect/>
          <a:stretch>
            <a:fillRect/>
          </a:stretch>
        </p:blipFill>
        <p:spPr bwMode="auto">
          <a:xfrm>
            <a:off x="4643438" y="3000372"/>
            <a:ext cx="3524243" cy="2643182"/>
          </a:xfrm>
          <a:prstGeom prst="rect">
            <a:avLst/>
          </a:prstGeom>
          <a:noFill/>
        </p:spPr>
      </p:pic>
      <p:pic>
        <p:nvPicPr>
          <p:cNvPr id="28676" name="Picture 4" descr="C:\Users\Valentina\Desktop\Pon 2024\WhatsApp Image 2024-05-20 at 20.06.05.jpeg"/>
          <p:cNvPicPr>
            <a:picLocks noChangeAspect="1" noChangeArrowheads="1"/>
          </p:cNvPicPr>
          <p:nvPr/>
        </p:nvPicPr>
        <p:blipFill>
          <a:blip r:embed="rId4" cstate="print"/>
          <a:srcRect/>
          <a:stretch>
            <a:fillRect/>
          </a:stretch>
        </p:blipFill>
        <p:spPr bwMode="auto">
          <a:xfrm>
            <a:off x="785786" y="2714620"/>
            <a:ext cx="2821751" cy="3762335"/>
          </a:xfrm>
          <a:prstGeom prst="rect">
            <a:avLst/>
          </a:prstGeom>
          <a:noFill/>
        </p:spPr>
      </p:pic>
    </p:spTree>
  </p:cSld>
  <p:clrMapOvr>
    <a:masterClrMapping/>
  </p:clrMapOvr>
  <p:transition spd="med">
    <p:plus/>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857356" y="0"/>
            <a:ext cx="5686436" cy="571480"/>
          </a:xfrm>
        </p:spPr>
        <p:txBody>
          <a:bodyPr>
            <a:normAutofit/>
          </a:bodyPr>
          <a:lstStyle/>
          <a:p>
            <a:r>
              <a:rPr lang="it-IT" sz="2400" dirty="0">
                <a:solidFill>
                  <a:srgbClr val="7030A0"/>
                </a:solidFill>
              </a:rPr>
              <a:t>Il gioco del “Ten Frame”</a:t>
            </a:r>
          </a:p>
        </p:txBody>
      </p:sp>
      <p:sp>
        <p:nvSpPr>
          <p:cNvPr id="4" name="Segnaposto contenuto 3"/>
          <p:cNvSpPr>
            <a:spLocks noGrp="1"/>
          </p:cNvSpPr>
          <p:nvPr>
            <p:ph sz="half" idx="1"/>
          </p:nvPr>
        </p:nvSpPr>
        <p:spPr>
          <a:xfrm>
            <a:off x="500034" y="642919"/>
            <a:ext cx="8153400" cy="2000263"/>
          </a:xfrm>
        </p:spPr>
        <p:txBody>
          <a:bodyPr>
            <a:normAutofit/>
          </a:bodyPr>
          <a:lstStyle/>
          <a:p>
            <a:r>
              <a:rPr lang="it-IT" sz="1800" dirty="0"/>
              <a:t>Il </a:t>
            </a:r>
            <a:r>
              <a:rPr lang="it-IT" sz="1800" dirty="0">
                <a:solidFill>
                  <a:srgbClr val="7030A0"/>
                </a:solidFill>
              </a:rPr>
              <a:t>'TEN FRAME' </a:t>
            </a:r>
            <a:r>
              <a:rPr lang="it-IT" sz="1800" dirty="0"/>
              <a:t>, è un rettangolo diviso in 10 caselle, disposte in due file da 5. I numeri fino a 10 possono essere inseriti in ogni casella usando diversi oggetti </a:t>
            </a:r>
          </a:p>
          <a:p>
            <a:pPr>
              <a:buNone/>
            </a:pPr>
            <a:r>
              <a:rPr lang="it-IT" sz="1800" dirty="0"/>
              <a:t>     ( </a:t>
            </a:r>
            <a:r>
              <a:rPr lang="it-IT" sz="1800" dirty="0" err="1"/>
              <a:t>stickers</a:t>
            </a:r>
            <a:r>
              <a:rPr lang="it-IT" sz="1800" dirty="0"/>
              <a:t>, gettoni colorati,ecc). Noi abbiamo fatto realizzare i gettoni ai bambini con dei fogli che poi ognuno di loro ha colorato, personalizzandoli a piacere.</a:t>
            </a:r>
          </a:p>
          <a:p>
            <a:r>
              <a:rPr lang="it-IT" sz="1800" dirty="0"/>
              <a:t>Poi, ogni bambino giocando con il ten frame ha realizzato sul quaderno il proprio schema di addizioni per rappresentare gli amici del 10.</a:t>
            </a:r>
          </a:p>
          <a:p>
            <a:endParaRPr lang="it-IT" dirty="0"/>
          </a:p>
        </p:txBody>
      </p:sp>
      <p:pic>
        <p:nvPicPr>
          <p:cNvPr id="29698" name="Picture 2" descr="C:\Users\Valentina\Desktop\Pon 2024\WhatsApp Image 2024-05-21 at 21.15.00.jpeg"/>
          <p:cNvPicPr>
            <a:picLocks noChangeAspect="1" noChangeArrowheads="1"/>
          </p:cNvPicPr>
          <p:nvPr/>
        </p:nvPicPr>
        <p:blipFill>
          <a:blip r:embed="rId3" cstate="print"/>
          <a:srcRect/>
          <a:stretch>
            <a:fillRect/>
          </a:stretch>
        </p:blipFill>
        <p:spPr bwMode="auto">
          <a:xfrm>
            <a:off x="500034" y="2857496"/>
            <a:ext cx="2571750" cy="3429000"/>
          </a:xfrm>
          <a:prstGeom prst="rect">
            <a:avLst/>
          </a:prstGeom>
          <a:noFill/>
        </p:spPr>
      </p:pic>
      <p:pic>
        <p:nvPicPr>
          <p:cNvPr id="29699" name="Picture 3" descr="C:\Users\Valentina\Desktop\Pon 2024\WhatsApp Image 2024-05-21 at 21.14.59.jpeg"/>
          <p:cNvPicPr>
            <a:picLocks noChangeAspect="1" noChangeArrowheads="1"/>
          </p:cNvPicPr>
          <p:nvPr/>
        </p:nvPicPr>
        <p:blipFill>
          <a:blip r:embed="rId4"/>
          <a:srcRect/>
          <a:stretch>
            <a:fillRect/>
          </a:stretch>
        </p:blipFill>
        <p:spPr bwMode="auto">
          <a:xfrm rot="16200000">
            <a:off x="4441040" y="2393158"/>
            <a:ext cx="3214702" cy="4286269"/>
          </a:xfrm>
          <a:prstGeom prst="rect">
            <a:avLst/>
          </a:prstGeom>
          <a:noFill/>
        </p:spPr>
      </p:pic>
    </p:spTree>
  </p:cSld>
  <p:clrMapOvr>
    <a:masterClrMapping/>
  </p:clrMapOvr>
  <p:transition spd="med">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egnaposto contenuto 3"/>
          <p:cNvSpPr>
            <a:spLocks noGrp="1"/>
          </p:cNvSpPr>
          <p:nvPr>
            <p:ph sz="half" idx="1"/>
          </p:nvPr>
        </p:nvSpPr>
        <p:spPr>
          <a:xfrm>
            <a:off x="428596" y="285728"/>
            <a:ext cx="8153400" cy="3286148"/>
          </a:xfrm>
        </p:spPr>
        <p:txBody>
          <a:bodyPr>
            <a:normAutofit lnSpcReduction="10000"/>
          </a:bodyPr>
          <a:lstStyle/>
          <a:p>
            <a:r>
              <a:rPr lang="it-IT" sz="2000" dirty="0"/>
              <a:t>Oltre a comporre gli amici del 10, abbiamo usato questo strumento anche per un gioco di squadre, in cui vinceva chi formava il numero </a:t>
            </a:r>
            <a:r>
              <a:rPr lang="it-IT" sz="2000" dirty="0" err="1"/>
              <a:t>piu'</a:t>
            </a:r>
            <a:r>
              <a:rPr lang="it-IT" sz="2000" dirty="0"/>
              <a:t> alto, mentre altri tenevano il punteggio con altri 'ten frame'.</a:t>
            </a:r>
          </a:p>
          <a:p>
            <a:pPr>
              <a:buNone/>
            </a:pPr>
            <a:r>
              <a:rPr lang="it-IT" sz="2000" dirty="0"/>
              <a:t>    </a:t>
            </a:r>
          </a:p>
          <a:p>
            <a:pPr>
              <a:buNone/>
            </a:pPr>
            <a:endParaRPr lang="it-IT" sz="2000" dirty="0"/>
          </a:p>
          <a:p>
            <a:pPr>
              <a:buNone/>
            </a:pPr>
            <a:r>
              <a:rPr lang="it-IT" sz="2000" dirty="0"/>
              <a:t>    Inoltre insieme ai bambini abbiamo realizzato                                        un bellissimo cartellone sul Ten frame                                                     e gli amici del 10 . E' stato un lavoro                                                       di squadra e anche noi maestre                                                              ci siamo divertite moltissimo.</a:t>
            </a:r>
          </a:p>
          <a:p>
            <a:endParaRPr lang="it-IT" sz="2000" dirty="0"/>
          </a:p>
        </p:txBody>
      </p:sp>
      <p:pic>
        <p:nvPicPr>
          <p:cNvPr id="30722" name="Picture 2" descr="C:\Users\Valentina\Desktop\Pon 2024\WhatsApp Image 2024-05-21 at 21.14.59 (1).jpeg"/>
          <p:cNvPicPr>
            <a:picLocks noChangeAspect="1" noChangeArrowheads="1"/>
          </p:cNvPicPr>
          <p:nvPr/>
        </p:nvPicPr>
        <p:blipFill>
          <a:blip r:embed="rId3" cstate="print"/>
          <a:srcRect/>
          <a:stretch>
            <a:fillRect/>
          </a:stretch>
        </p:blipFill>
        <p:spPr bwMode="auto">
          <a:xfrm rot="16200000">
            <a:off x="6271621" y="800686"/>
            <a:ext cx="2053793" cy="2738390"/>
          </a:xfrm>
          <a:prstGeom prst="rect">
            <a:avLst/>
          </a:prstGeom>
          <a:noFill/>
        </p:spPr>
      </p:pic>
      <p:pic>
        <p:nvPicPr>
          <p:cNvPr id="30725" name="Picture 5" descr="C:\Users\Valentina\Desktop\Pon 2024\25 maggio 12.jpeg"/>
          <p:cNvPicPr>
            <a:picLocks noChangeAspect="1" noChangeArrowheads="1"/>
          </p:cNvPicPr>
          <p:nvPr/>
        </p:nvPicPr>
        <p:blipFill>
          <a:blip r:embed="rId4" cstate="print"/>
          <a:srcRect/>
          <a:stretch>
            <a:fillRect/>
          </a:stretch>
        </p:blipFill>
        <p:spPr bwMode="auto">
          <a:xfrm>
            <a:off x="3143240" y="3429000"/>
            <a:ext cx="2857488" cy="2143116"/>
          </a:xfrm>
          <a:prstGeom prst="rect">
            <a:avLst/>
          </a:prstGeom>
          <a:noFill/>
        </p:spPr>
      </p:pic>
      <p:pic>
        <p:nvPicPr>
          <p:cNvPr id="30726" name="Picture 6" descr="C:\Users\Valentina\Desktop\Pon 2024\25 maggio 13.jpeg"/>
          <p:cNvPicPr>
            <a:picLocks noChangeAspect="1" noChangeArrowheads="1"/>
          </p:cNvPicPr>
          <p:nvPr/>
        </p:nvPicPr>
        <p:blipFill>
          <a:blip r:embed="rId5" cstate="print"/>
          <a:srcRect/>
          <a:stretch>
            <a:fillRect/>
          </a:stretch>
        </p:blipFill>
        <p:spPr bwMode="auto">
          <a:xfrm rot="20780297">
            <a:off x="209120" y="4448617"/>
            <a:ext cx="2809828" cy="2107371"/>
          </a:xfrm>
          <a:prstGeom prst="rect">
            <a:avLst/>
          </a:prstGeom>
          <a:noFill/>
        </p:spPr>
      </p:pic>
      <p:pic>
        <p:nvPicPr>
          <p:cNvPr id="30727" name="Picture 7" descr="C:\Users\Valentina\Desktop\Pon 2024\25 maggio 9.jpeg"/>
          <p:cNvPicPr>
            <a:picLocks noChangeAspect="1" noChangeArrowheads="1"/>
          </p:cNvPicPr>
          <p:nvPr/>
        </p:nvPicPr>
        <p:blipFill>
          <a:blip r:embed="rId6" cstate="print"/>
          <a:srcRect/>
          <a:stretch>
            <a:fillRect/>
          </a:stretch>
        </p:blipFill>
        <p:spPr bwMode="auto">
          <a:xfrm rot="920372">
            <a:off x="6062500" y="4673540"/>
            <a:ext cx="2514022" cy="188551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1746" name="Picture 2" descr="C:\Users\Valentina\Desktop\Pon 2024\25 maggio 3.jpeg"/>
          <p:cNvPicPr>
            <a:picLocks noChangeAspect="1" noChangeArrowheads="1"/>
          </p:cNvPicPr>
          <p:nvPr/>
        </p:nvPicPr>
        <p:blipFill>
          <a:blip r:embed="rId3"/>
          <a:srcRect/>
          <a:stretch>
            <a:fillRect/>
          </a:stretch>
        </p:blipFill>
        <p:spPr bwMode="auto">
          <a:xfrm>
            <a:off x="2143108" y="285728"/>
            <a:ext cx="4696999" cy="6262665"/>
          </a:xfrm>
          <a:prstGeom prst="rect">
            <a:avLst/>
          </a:prstGeom>
          <a:noFill/>
        </p:spPr>
      </p:pic>
    </p:spTree>
  </p:cSld>
  <p:clrMapOvr>
    <a:masterClrMapping/>
  </p:clrMapOvr>
  <p:transition spd="med">
    <p:wheel spokes="3"/>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8" name="Titolo 7"/>
          <p:cNvSpPr>
            <a:spLocks noGrp="1"/>
          </p:cNvSpPr>
          <p:nvPr>
            <p:ph type="title"/>
          </p:nvPr>
        </p:nvSpPr>
        <p:spPr>
          <a:xfrm>
            <a:off x="0" y="500042"/>
            <a:ext cx="4211960" cy="5429288"/>
          </a:xfrm>
        </p:spPr>
        <p:txBody>
          <a:bodyPr>
            <a:noAutofit/>
          </a:bodyPr>
          <a:lstStyle/>
          <a:p>
            <a:r>
              <a:rPr lang="it-IT" sz="1600" b="0" dirty="0"/>
              <a:t>Il </a:t>
            </a:r>
            <a:r>
              <a:rPr lang="it-IT" sz="1600" b="0" u="sng" dirty="0"/>
              <a:t>Sudoku</a:t>
            </a:r>
            <a:r>
              <a:rPr lang="it-IT" sz="1600" b="0" dirty="0"/>
              <a:t> è un gioco molto utile per il potenziamento della logica e dell'intuito. Consiste in uno schema suddiviso in righe e colonne. Ogni riga deve contenere tutti i numeri da 1 a 4 se lo schema è 4×4, da 1 a 9 se lo schema è 9×9 e nessun numero si deve ripetere due volte. Lo stesso vale per ogni colonna. </a:t>
            </a:r>
            <a:br>
              <a:rPr lang="it-IT" sz="1600" b="0" dirty="0"/>
            </a:br>
            <a:r>
              <a:rPr lang="it-IT" sz="1600" b="0" dirty="0"/>
              <a:t>Il gioco richiede un certo allenamento e trova le sue radici nei principi matematici di Eulero vissuto nel XVIII secolo. Lo schema classico è formato da 81 quadretti raggruppati in schemi di 9 quadretti (3x3). In un primo momento ai bambini abbiamo sottoposto la versione facilitata, per questo abbiamo clonato il nome in SUDOKINO. Poi quando abbiamo visto che hanno svolto l'attività con grande entusiasmo abbiamo provato a proporre la versione più difficile. Non tutti sono riusciti a completarlo tutto, ma l'attività è stata molto utile e loro si sono divertiti tantissimo.</a:t>
            </a:r>
            <a:endParaRPr lang="it-IT" sz="1600" b="1" dirty="0"/>
          </a:p>
        </p:txBody>
      </p:sp>
      <p:sp>
        <p:nvSpPr>
          <p:cNvPr id="11" name="Segnaposto testo 10"/>
          <p:cNvSpPr>
            <a:spLocks noGrp="1"/>
          </p:cNvSpPr>
          <p:nvPr>
            <p:ph type="body" idx="1"/>
          </p:nvPr>
        </p:nvSpPr>
        <p:spPr>
          <a:xfrm>
            <a:off x="4499992" y="0"/>
            <a:ext cx="4089648" cy="1008112"/>
          </a:xfrm>
          <a:prstGeom prst="roundRect">
            <a:avLst>
              <a:gd name="adj" fmla="val 50000"/>
            </a:avLst>
          </a:prstGeom>
        </p:spPr>
        <p:txBody>
          <a:bodyPr>
            <a:normAutofit/>
          </a:bodyPr>
          <a:lstStyle/>
          <a:p>
            <a:pPr algn="ctr"/>
            <a:r>
              <a:rPr lang="it-IT" sz="3200" dirty="0">
                <a:solidFill>
                  <a:srgbClr val="FF0000"/>
                </a:solidFill>
              </a:rPr>
              <a:t>SUDOKINO</a:t>
            </a:r>
          </a:p>
        </p:txBody>
      </p:sp>
      <p:pic>
        <p:nvPicPr>
          <p:cNvPr id="1027" name="Picture 3" descr="C:\Users\Valentina\Desktop\Pon 2024\25 maggio 6.jpeg"/>
          <p:cNvPicPr>
            <a:picLocks noChangeAspect="1" noChangeArrowheads="1"/>
          </p:cNvPicPr>
          <p:nvPr/>
        </p:nvPicPr>
        <p:blipFill>
          <a:blip r:embed="rId2" cstate="print"/>
          <a:srcRect/>
          <a:stretch>
            <a:fillRect/>
          </a:stretch>
        </p:blipFill>
        <p:spPr bwMode="auto">
          <a:xfrm>
            <a:off x="4214810" y="1571612"/>
            <a:ext cx="2143140" cy="2857520"/>
          </a:xfrm>
          <a:prstGeom prst="rect">
            <a:avLst/>
          </a:prstGeom>
          <a:noFill/>
        </p:spPr>
      </p:pic>
      <p:pic>
        <p:nvPicPr>
          <p:cNvPr id="1028" name="Picture 4" descr="C:\Users\Valentina\Desktop\Pon 2024\25 maggio 5.jpeg"/>
          <p:cNvPicPr>
            <a:picLocks noChangeAspect="1" noChangeArrowheads="1"/>
          </p:cNvPicPr>
          <p:nvPr/>
        </p:nvPicPr>
        <p:blipFill>
          <a:blip r:embed="rId3" cstate="print"/>
          <a:srcRect/>
          <a:stretch>
            <a:fillRect/>
          </a:stretch>
        </p:blipFill>
        <p:spPr bwMode="auto">
          <a:xfrm rot="5400000">
            <a:off x="4321962" y="4393418"/>
            <a:ext cx="1928802" cy="2571734"/>
          </a:xfrm>
          <a:prstGeom prst="rect">
            <a:avLst/>
          </a:prstGeom>
          <a:noFill/>
        </p:spPr>
      </p:pic>
      <p:pic>
        <p:nvPicPr>
          <p:cNvPr id="1030" name="Picture 6" descr="C:\Users\Valentina\Desktop\Pon 2024\25 maggio.jpeg"/>
          <p:cNvPicPr>
            <a:picLocks noChangeAspect="1" noChangeArrowheads="1"/>
          </p:cNvPicPr>
          <p:nvPr/>
        </p:nvPicPr>
        <p:blipFill>
          <a:blip r:embed="rId4" cstate="print"/>
          <a:srcRect/>
          <a:stretch>
            <a:fillRect/>
          </a:stretch>
        </p:blipFill>
        <p:spPr bwMode="auto">
          <a:xfrm>
            <a:off x="6715140" y="4000504"/>
            <a:ext cx="2000240" cy="2666986"/>
          </a:xfrm>
          <a:prstGeom prst="rect">
            <a:avLst/>
          </a:prstGeom>
          <a:noFill/>
        </p:spPr>
      </p:pic>
      <p:pic>
        <p:nvPicPr>
          <p:cNvPr id="1031" name="Picture 7" descr="C:\Users\Valentina\Desktop\Pon 2024\25 maggio 2.jpeg"/>
          <p:cNvPicPr>
            <a:picLocks noChangeAspect="1" noChangeArrowheads="1"/>
          </p:cNvPicPr>
          <p:nvPr/>
        </p:nvPicPr>
        <p:blipFill>
          <a:blip r:embed="rId5" cstate="print"/>
          <a:srcRect/>
          <a:stretch>
            <a:fillRect/>
          </a:stretch>
        </p:blipFill>
        <p:spPr bwMode="auto">
          <a:xfrm rot="16840142">
            <a:off x="6734902" y="1128777"/>
            <a:ext cx="2091000" cy="2381243"/>
          </a:xfrm>
          <a:prstGeom prst="rect">
            <a:avLst/>
          </a:prstGeom>
          <a:noFill/>
        </p:spPr>
      </p:pic>
    </p:spTree>
  </p:cSld>
  <p:clrMapOvr>
    <a:masterClrMapping/>
  </p:clrMapOvr>
  <p:transition spd="med" advClick="0" advTm="5000">
    <p:strips dir="rd"/>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0"/>
          <a:tileRect/>
        </a:gradFill>
        <a:effectLst/>
      </p:bgPr>
    </p:bg>
    <p:spTree>
      <p:nvGrpSpPr>
        <p:cNvPr id="1" name=""/>
        <p:cNvGrpSpPr/>
        <p:nvPr/>
      </p:nvGrpSpPr>
      <p:grpSpPr>
        <a:xfrm>
          <a:off x="0" y="0"/>
          <a:ext cx="0" cy="0"/>
          <a:chOff x="0" y="0"/>
          <a:chExt cx="0" cy="0"/>
        </a:xfrm>
      </p:grpSpPr>
      <p:sp>
        <p:nvSpPr>
          <p:cNvPr id="12" name="Segnaposto contenuto 11"/>
          <p:cNvSpPr>
            <a:spLocks noGrp="1"/>
          </p:cNvSpPr>
          <p:nvPr>
            <p:ph sz="half" idx="1"/>
          </p:nvPr>
        </p:nvSpPr>
        <p:spPr>
          <a:xfrm>
            <a:off x="428596" y="1428736"/>
            <a:ext cx="8153400" cy="3992563"/>
          </a:xfrm>
        </p:spPr>
        <p:txBody>
          <a:bodyPr>
            <a:normAutofit/>
          </a:bodyPr>
          <a:lstStyle/>
          <a:p>
            <a:pPr algn="just">
              <a:buNone/>
            </a:pPr>
            <a:r>
              <a:rPr lang="it-IT" sz="2400" dirty="0"/>
              <a:t>Per preparare il nostro bowling  i bambini hanno in una prima fase costruito i birilli con i bicchieri di carta e decorati ognuno sprigionando le proprie idee e fantasia assegnando un numero ad ogni birillo.</a:t>
            </a:r>
          </a:p>
        </p:txBody>
      </p:sp>
      <p:sp>
        <p:nvSpPr>
          <p:cNvPr id="6" name="Rettangolo 5"/>
          <p:cNvSpPr/>
          <p:nvPr/>
        </p:nvSpPr>
        <p:spPr>
          <a:xfrm>
            <a:off x="214282" y="357166"/>
            <a:ext cx="8705909" cy="923330"/>
          </a:xfrm>
          <a:prstGeom prst="rect">
            <a:avLst/>
          </a:prstGeom>
          <a:noFill/>
        </p:spPr>
        <p:txBody>
          <a:bodyPr wrap="none" lIns="91440" tIns="45720" rIns="91440" bIns="45720">
            <a:spAutoFit/>
          </a:bodyPr>
          <a:lstStyle/>
          <a:p>
            <a:pPr algn="ctr"/>
            <a:r>
              <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Il bowling delle sottrazioni</a:t>
            </a:r>
          </a:p>
        </p:txBody>
      </p:sp>
      <p:pic>
        <p:nvPicPr>
          <p:cNvPr id="1026" name="Picture 2" descr="C:\Users\Valentina\Desktop\Pon 2024\28 maggio 2.jpeg"/>
          <p:cNvPicPr>
            <a:picLocks noChangeAspect="1" noChangeArrowheads="1"/>
          </p:cNvPicPr>
          <p:nvPr/>
        </p:nvPicPr>
        <p:blipFill>
          <a:blip r:embed="rId2" cstate="print"/>
          <a:srcRect/>
          <a:stretch>
            <a:fillRect/>
          </a:stretch>
        </p:blipFill>
        <p:spPr bwMode="auto">
          <a:xfrm>
            <a:off x="642910" y="3071810"/>
            <a:ext cx="3238490" cy="2428868"/>
          </a:xfrm>
          <a:prstGeom prst="rect">
            <a:avLst/>
          </a:prstGeom>
          <a:noFill/>
        </p:spPr>
      </p:pic>
      <p:pic>
        <p:nvPicPr>
          <p:cNvPr id="1027" name="Picture 3" descr="C:\Users\Valentina\Desktop\Pon 2024\28 maggio 6.jpeg"/>
          <p:cNvPicPr>
            <a:picLocks noChangeAspect="1" noChangeArrowheads="1"/>
          </p:cNvPicPr>
          <p:nvPr/>
        </p:nvPicPr>
        <p:blipFill>
          <a:blip r:embed="rId3" cstate="print"/>
          <a:srcRect/>
          <a:stretch>
            <a:fillRect/>
          </a:stretch>
        </p:blipFill>
        <p:spPr bwMode="auto">
          <a:xfrm>
            <a:off x="4714876" y="3929066"/>
            <a:ext cx="3047990" cy="2285992"/>
          </a:xfrm>
          <a:prstGeom prst="rect">
            <a:avLst/>
          </a:prstGeom>
          <a:noFill/>
        </p:spPr>
      </p:pic>
    </p:spTree>
  </p:cSld>
  <p:clrMapOvr>
    <a:masterClrMapping/>
  </p:clrMapOvr>
  <p:transition spd="med" advClick="0" advTm="5000">
    <p:split orient="vert" dir="in"/>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ettangolo 4"/>
          <p:cNvSpPr/>
          <p:nvPr/>
        </p:nvSpPr>
        <p:spPr>
          <a:xfrm>
            <a:off x="428596" y="428605"/>
            <a:ext cx="8143932" cy="2246769"/>
          </a:xfrm>
          <a:prstGeom prst="rect">
            <a:avLst/>
          </a:prstGeom>
        </p:spPr>
        <p:txBody>
          <a:bodyPr wrap="square">
            <a:spAutoFit/>
          </a:bodyPr>
          <a:lstStyle/>
          <a:p>
            <a:pPr algn="just">
              <a:buNone/>
            </a:pPr>
            <a:r>
              <a:rPr lang="it-IT" dirty="0"/>
              <a:t> </a:t>
            </a:r>
            <a:r>
              <a:rPr lang="it-IT" sz="2800" dirty="0"/>
              <a:t>Dopo abbiamo giocato al nostro Bowling delle sottrazioni: Gli alunni,  divisi in squadre dovevano risolvere delle sottrazioni ad ogni bicchiere-birillo caduto. Ha vinto chi è riuscito a togliere prima tutti i birilli.</a:t>
            </a:r>
          </a:p>
        </p:txBody>
      </p:sp>
      <p:pic>
        <p:nvPicPr>
          <p:cNvPr id="2050" name="Picture 2" descr="C:\Users\Valentina\Desktop\Pon 2024\28 maggio 1.jpeg"/>
          <p:cNvPicPr>
            <a:picLocks noChangeAspect="1" noChangeArrowheads="1"/>
          </p:cNvPicPr>
          <p:nvPr/>
        </p:nvPicPr>
        <p:blipFill>
          <a:blip r:embed="rId3" cstate="print"/>
          <a:srcRect/>
          <a:stretch>
            <a:fillRect/>
          </a:stretch>
        </p:blipFill>
        <p:spPr bwMode="auto">
          <a:xfrm>
            <a:off x="5429256" y="2571744"/>
            <a:ext cx="2589578" cy="3452770"/>
          </a:xfrm>
          <a:prstGeom prst="rect">
            <a:avLst/>
          </a:prstGeom>
          <a:noFill/>
        </p:spPr>
      </p:pic>
      <p:pic>
        <p:nvPicPr>
          <p:cNvPr id="2051" name="Picture 3" descr="C:\Users\Valentina\Desktop\Pon 2024\28 maggio 5.jpeg"/>
          <p:cNvPicPr>
            <a:picLocks noChangeAspect="1" noChangeArrowheads="1"/>
          </p:cNvPicPr>
          <p:nvPr/>
        </p:nvPicPr>
        <p:blipFill>
          <a:blip r:embed="rId4" cstate="print"/>
          <a:srcRect/>
          <a:stretch>
            <a:fillRect/>
          </a:stretch>
        </p:blipFill>
        <p:spPr bwMode="auto">
          <a:xfrm>
            <a:off x="1928794" y="2524119"/>
            <a:ext cx="2232420" cy="2976559"/>
          </a:xfrm>
          <a:prstGeom prst="rect">
            <a:avLst/>
          </a:prstGeom>
          <a:noFill/>
        </p:spPr>
      </p:pic>
    </p:spTree>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 name="Titolo 1"/>
          <p:cNvSpPr txBox="1">
            <a:spLocks/>
          </p:cNvSpPr>
          <p:nvPr/>
        </p:nvSpPr>
        <p:spPr>
          <a:xfrm>
            <a:off x="323528" y="5445224"/>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br>
              <a:rPr kumimoji="0" lang="it-IT" sz="3200" b="0" i="0" u="none" strike="noStrike" kern="1200" cap="small" spc="0" normalizeH="0" baseline="0" noProof="0" dirty="0">
                <a:ln>
                  <a:noFill/>
                </a:ln>
                <a:solidFill>
                  <a:srgbClr val="002060"/>
                </a:solidFill>
                <a:effectLst/>
                <a:uLnTx/>
                <a:uFillTx/>
                <a:latin typeface="+mj-lt"/>
                <a:ea typeface="+mj-ea"/>
                <a:cs typeface="+mj-cs"/>
              </a:rPr>
            </a:br>
            <a:endParaRPr kumimoji="0" lang="it-IT" sz="3000" b="0" i="0" u="none" strike="noStrike" kern="1200" cap="small" spc="0" normalizeH="0" baseline="0" noProof="0" dirty="0">
              <a:ln>
                <a:noFill/>
              </a:ln>
              <a:solidFill>
                <a:schemeClr val="tx2"/>
              </a:solidFill>
              <a:effectLst/>
              <a:uLnTx/>
              <a:uFillTx/>
              <a:latin typeface="+mj-lt"/>
              <a:ea typeface="+mj-ea"/>
              <a:cs typeface="+mj-cs"/>
            </a:endParaRPr>
          </a:p>
        </p:txBody>
      </p:sp>
      <p:sp>
        <p:nvSpPr>
          <p:cNvPr id="6" name="Titolo 1"/>
          <p:cNvSpPr txBox="1">
            <a:spLocks/>
          </p:cNvSpPr>
          <p:nvPr/>
        </p:nvSpPr>
        <p:spPr>
          <a:xfrm>
            <a:off x="714348" y="5072074"/>
            <a:ext cx="7578556" cy="1596716"/>
          </a:xfrm>
          <a:prstGeom prst="rect">
            <a:avLst/>
          </a:prstGeom>
        </p:spPr>
        <p:txBody>
          <a:bodyPr vert="horz" anchor="b">
            <a:prstTxWarp prst="textPlain">
              <a:avLst/>
            </a:prstTxWarp>
            <a:normAutofit/>
            <a:scene3d>
              <a:camera prst="orthographicFront"/>
              <a:lightRig rig="threePt" dir="t"/>
            </a:scene3d>
            <a:sp3d extrusionH="57150">
              <a:bevelT w="38100" h="38100"/>
            </a:sp3d>
          </a:bodyPr>
          <a:lstStyle/>
          <a:p>
            <a:pPr lvl="0" algn="ctr">
              <a:spcBef>
                <a:spcPct val="0"/>
              </a:spcBef>
              <a:defRPr/>
            </a:pPr>
            <a:r>
              <a:rPr lang="it-IT" sz="1400" dirty="0">
                <a:solidFill>
                  <a:srgbClr val="0070C0"/>
                </a:solidFill>
              </a:rPr>
              <a:t>Il gioco riveste un ruolo importante nella vita di ciascun individuo, sia esso bambino sia adulto: influisce sulla formazione della personalità e modifica le capacità di apprendimento attraverso l’uso riformulato di strategie risolutive </a:t>
            </a:r>
            <a:br>
              <a:rPr kumimoji="0" lang="it-IT" sz="1400" b="1" i="0" u="none" strike="noStrike" kern="1200" cap="small" spc="0" normalizeH="0" baseline="0" noProof="0" dirty="0">
                <a:ln>
                  <a:solidFill>
                    <a:srgbClr val="92D050"/>
                  </a:solidFill>
                </a:ln>
                <a:solidFill>
                  <a:srgbClr val="002060"/>
                </a:solidFill>
                <a:effectLst/>
                <a:uLnTx/>
                <a:uFillTx/>
                <a:latin typeface="+mj-lt"/>
                <a:ea typeface="+mj-ea"/>
                <a:cs typeface="+mj-cs"/>
              </a:rPr>
            </a:br>
            <a:endParaRPr kumimoji="0" lang="it-IT" sz="1400" b="1" i="0" u="none" strike="noStrike" kern="1200" cap="small" spc="0" normalizeH="0" baseline="0" noProof="0" dirty="0">
              <a:ln>
                <a:solidFill>
                  <a:srgbClr val="92D050"/>
                </a:solidFill>
              </a:ln>
              <a:solidFill>
                <a:schemeClr val="tx2"/>
              </a:solidFill>
              <a:effectLst/>
              <a:uLnTx/>
              <a:uFillTx/>
              <a:latin typeface="+mj-lt"/>
              <a:ea typeface="+mj-ea"/>
              <a:cs typeface="+mj-cs"/>
            </a:endParaRPr>
          </a:p>
        </p:txBody>
      </p:sp>
      <p:pic>
        <p:nvPicPr>
          <p:cNvPr id="13314" name="Picture 2" descr="C:\Users\Valentina\Desktop\Pon 2024\WhatsApp Image 2024-05-11 at 14.55.11.jpeg"/>
          <p:cNvPicPr>
            <a:picLocks noGrp="1" noChangeAspect="1" noChangeArrowheads="1"/>
          </p:cNvPicPr>
          <p:nvPr>
            <p:ph idx="1"/>
          </p:nvPr>
        </p:nvPicPr>
        <p:blipFill>
          <a:blip r:embed="rId2" cstate="print"/>
          <a:srcRect/>
          <a:stretch>
            <a:fillRect/>
          </a:stretch>
        </p:blipFill>
        <p:spPr bwMode="auto">
          <a:xfrm>
            <a:off x="2571736" y="285728"/>
            <a:ext cx="3425836" cy="4567781"/>
          </a:xfrm>
          <a:prstGeom prst="rect">
            <a:avLst/>
          </a:prstGeom>
          <a:noFill/>
        </p:spPr>
      </p:pic>
    </p:spTree>
  </p:cSld>
  <p:clrMapOvr>
    <a:masterClrMapping/>
  </p:clrMapOvr>
  <p:transition spd="med" advClick="0" advTm="5000">
    <p:wheel spokes="8"/>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rgbClr val="CCCCFF"/>
            </a:gs>
            <a:gs pos="17999">
              <a:srgbClr val="99CCFF"/>
            </a:gs>
            <a:gs pos="36000">
              <a:srgbClr val="9966FF"/>
            </a:gs>
            <a:gs pos="61000">
              <a:srgbClr val="CC99FF"/>
            </a:gs>
            <a:gs pos="82001">
              <a:srgbClr val="99CCFF"/>
            </a:gs>
            <a:gs pos="100000">
              <a:srgbClr val="CCCC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8" name="Titolo 7"/>
          <p:cNvSpPr>
            <a:spLocks noGrp="1"/>
          </p:cNvSpPr>
          <p:nvPr>
            <p:ph type="title"/>
          </p:nvPr>
        </p:nvSpPr>
        <p:spPr>
          <a:xfrm>
            <a:off x="251520" y="548680"/>
            <a:ext cx="3960440" cy="5976664"/>
          </a:xfrm>
        </p:spPr>
        <p:txBody>
          <a:bodyPr>
            <a:noAutofit/>
          </a:bodyPr>
          <a:lstStyle/>
          <a:p>
            <a:pPr algn="ctr"/>
            <a:br>
              <a:rPr lang="it-IT" sz="1600" dirty="0"/>
            </a:br>
            <a:br>
              <a:rPr lang="it-IT" sz="1600" dirty="0"/>
            </a:br>
            <a:br>
              <a:rPr lang="it-IT" sz="1400" dirty="0"/>
            </a:br>
            <a:endParaRPr lang="it-IT" sz="1400" b="1" dirty="0"/>
          </a:p>
        </p:txBody>
      </p:sp>
      <p:sp>
        <p:nvSpPr>
          <p:cNvPr id="11" name="Segnaposto testo 10"/>
          <p:cNvSpPr>
            <a:spLocks noGrp="1"/>
          </p:cNvSpPr>
          <p:nvPr>
            <p:ph type="body" idx="1"/>
          </p:nvPr>
        </p:nvSpPr>
        <p:spPr>
          <a:xfrm rot="20787368">
            <a:off x="571472" y="857232"/>
            <a:ext cx="3513584" cy="936104"/>
          </a:xfrm>
          <a:prstGeom prst="roundRect">
            <a:avLst>
              <a:gd name="adj" fmla="val 50000"/>
            </a:avLst>
          </a:prstGeom>
          <a:solidFill>
            <a:schemeClr val="accent4">
              <a:lumMod val="60000"/>
              <a:lumOff val="40000"/>
            </a:schemeClr>
          </a:solidFill>
        </p:spPr>
        <p:txBody>
          <a:bodyPr>
            <a:normAutofit lnSpcReduction="10000"/>
          </a:bodyPr>
          <a:lstStyle/>
          <a:p>
            <a:pPr algn="ctr"/>
            <a:r>
              <a:rPr lang="it-IT" dirty="0">
                <a:ln>
                  <a:solidFill>
                    <a:srgbClr val="7030A0"/>
                  </a:solidFill>
                </a:ln>
                <a:solidFill>
                  <a:schemeClr val="accent2">
                    <a:lumMod val="75000"/>
                  </a:schemeClr>
                </a:solidFill>
              </a:rPr>
              <a:t>RUBABANDIERA DELLE OPERAZIONI</a:t>
            </a:r>
          </a:p>
        </p:txBody>
      </p:sp>
      <p:sp>
        <p:nvSpPr>
          <p:cNvPr id="12" name="Rettangolo 11"/>
          <p:cNvSpPr/>
          <p:nvPr/>
        </p:nvSpPr>
        <p:spPr>
          <a:xfrm>
            <a:off x="571472" y="2428869"/>
            <a:ext cx="3643338" cy="3970318"/>
          </a:xfrm>
          <a:prstGeom prst="rect">
            <a:avLst/>
          </a:prstGeom>
        </p:spPr>
        <p:txBody>
          <a:bodyPr wrap="square">
            <a:spAutoFit/>
          </a:bodyPr>
          <a:lstStyle/>
          <a:p>
            <a:pPr algn="just"/>
            <a:r>
              <a:rPr lang="it-IT" dirty="0"/>
              <a:t>L'altro gioco che ci ha accompagnato oggi è stato '</a:t>
            </a:r>
            <a:r>
              <a:rPr lang="it-IT" dirty="0" err="1"/>
              <a:t>Ruba-bandierina</a:t>
            </a:r>
            <a:r>
              <a:rPr lang="it-IT" dirty="0"/>
              <a:t> delle operazioni'. I giocatori sono stati suddivisi in squadre disposti su 2 linee parallele, poi ogni coppia di squadre opposte al via dopo aver ascoltato l'operazione data dall'insegnante correndo verso il capo-gioco (insegnante), doveva provare a prendere per primo la bandierina e dare la risposta corretta per guadagnare il punto per la propria squadra. Ha vinto la squadra totalizzante </a:t>
            </a:r>
            <a:r>
              <a:rPr lang="it-IT" dirty="0" err="1"/>
              <a:t>piu'</a:t>
            </a:r>
            <a:r>
              <a:rPr lang="it-IT" dirty="0"/>
              <a:t> punti</a:t>
            </a:r>
            <a:endParaRPr lang="it-IT" dirty="0">
              <a:solidFill>
                <a:srgbClr val="7030A0"/>
              </a:solidFill>
              <a:latin typeface="Century Gothic" pitchFamily="34" charset="0"/>
            </a:endParaRPr>
          </a:p>
        </p:txBody>
      </p:sp>
      <p:pic>
        <p:nvPicPr>
          <p:cNvPr id="32770" name="Picture 2"/>
          <p:cNvPicPr>
            <a:picLocks noChangeAspect="1" noChangeArrowheads="1"/>
          </p:cNvPicPr>
          <p:nvPr/>
        </p:nvPicPr>
        <p:blipFill>
          <a:blip r:embed="rId2"/>
          <a:srcRect/>
          <a:stretch>
            <a:fillRect/>
          </a:stretch>
        </p:blipFill>
        <p:spPr bwMode="auto">
          <a:xfrm>
            <a:off x="2643174" y="1571612"/>
            <a:ext cx="1161289" cy="791157"/>
          </a:xfrm>
          <a:prstGeom prst="rect">
            <a:avLst/>
          </a:prstGeom>
          <a:noFill/>
          <a:ln w="9525">
            <a:noFill/>
            <a:miter lim="800000"/>
            <a:headEnd/>
            <a:tailEnd/>
          </a:ln>
          <a:effectLst/>
        </p:spPr>
      </p:pic>
      <p:pic>
        <p:nvPicPr>
          <p:cNvPr id="6" name="Picture 3" descr="C:\Users\Valentina\Desktop\Pon 2024\WhatsApp Image 2024-06-03 at 22.11.08.jpeg"/>
          <p:cNvPicPr>
            <a:picLocks noChangeAspect="1" noChangeArrowheads="1"/>
          </p:cNvPicPr>
          <p:nvPr/>
        </p:nvPicPr>
        <p:blipFill>
          <a:blip r:embed="rId3"/>
          <a:srcRect/>
          <a:stretch>
            <a:fillRect/>
          </a:stretch>
        </p:blipFill>
        <p:spPr bwMode="auto">
          <a:xfrm>
            <a:off x="5214942" y="357166"/>
            <a:ext cx="3714776" cy="2786082"/>
          </a:xfrm>
          <a:prstGeom prst="rect">
            <a:avLst/>
          </a:prstGeom>
          <a:noFill/>
        </p:spPr>
      </p:pic>
      <p:pic>
        <p:nvPicPr>
          <p:cNvPr id="7" name="Picture 2" descr="C:\Users\Valentina\Desktop\Pon 2024\03 giugno 16.jpeg"/>
          <p:cNvPicPr>
            <a:picLocks noChangeAspect="1" noChangeArrowheads="1"/>
          </p:cNvPicPr>
          <p:nvPr/>
        </p:nvPicPr>
        <p:blipFill>
          <a:blip r:embed="rId4" cstate="print"/>
          <a:srcRect/>
          <a:stretch>
            <a:fillRect/>
          </a:stretch>
        </p:blipFill>
        <p:spPr bwMode="auto">
          <a:xfrm>
            <a:off x="4643438" y="3714752"/>
            <a:ext cx="3619472" cy="2714604"/>
          </a:xfrm>
          <a:prstGeom prst="rect">
            <a:avLst/>
          </a:prstGeom>
          <a:noFill/>
        </p:spPr>
      </p:pic>
    </p:spTree>
  </p:cSld>
  <p:clrMapOvr>
    <a:masterClrMapping/>
  </p:clrMapOvr>
  <p:transition spd="med" advClick="0" advTm="5000">
    <p:diamond/>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Rettangolo 7"/>
          <p:cNvSpPr/>
          <p:nvPr/>
        </p:nvSpPr>
        <p:spPr>
          <a:xfrm>
            <a:off x="428596" y="214291"/>
            <a:ext cx="7858180" cy="2554545"/>
          </a:xfrm>
          <a:prstGeom prst="rect">
            <a:avLst/>
          </a:prstGeom>
        </p:spPr>
        <p:txBody>
          <a:bodyPr wrap="square">
            <a:spAutoFit/>
          </a:bodyPr>
          <a:lstStyle/>
          <a:p>
            <a:r>
              <a:rPr lang="it-IT" sz="1600" dirty="0"/>
              <a:t>Nell’ ultimo incontro, i bambini si sono divertiti prima a realizzare come prodotto finale </a:t>
            </a:r>
            <a:r>
              <a:rPr lang="it-IT" sz="1600" dirty="0">
                <a:solidFill>
                  <a:srgbClr val="FF0000"/>
                </a:solidFill>
              </a:rPr>
              <a:t>‘LA SCATOLA DEI GIOCHI DÌ MATEMATICA </a:t>
            </a:r>
            <a:r>
              <a:rPr lang="it-IT" sz="1600" dirty="0"/>
              <a:t>'. In questa scatola abbiamo conservato tutti i giochi matematici che ci hanno accompagnato in questo viaggio:</a:t>
            </a:r>
          </a:p>
          <a:p>
            <a:r>
              <a:rPr lang="it-IT" sz="1600" dirty="0"/>
              <a:t>-i bicchieri-birilli del bowling delle sottrazioni;</a:t>
            </a:r>
          </a:p>
          <a:p>
            <a:r>
              <a:rPr lang="it-IT" sz="1600" dirty="0"/>
              <a:t>-il bruco numerino;</a:t>
            </a:r>
          </a:p>
          <a:p>
            <a:r>
              <a:rPr lang="it-IT" sz="1600" dirty="0"/>
              <a:t>-e infine il 'Memo dei numeri' realizzato dai nostri piccoli che hanno proprio realizzato le tessere del gioco.</a:t>
            </a:r>
          </a:p>
          <a:p>
            <a:r>
              <a:rPr lang="it-IT" sz="1600" dirty="0"/>
              <a:t>Alla fine abbiamo deciso che questa scatola rimarrà a scuola nella nostra biblioteca per dare la possibilità di giocare sia ai bimbi che il prossimo anno arriveranno in prima, e sia per noi che il prossimo anno saremo in seconda.</a:t>
            </a:r>
          </a:p>
        </p:txBody>
      </p:sp>
      <p:pic>
        <p:nvPicPr>
          <p:cNvPr id="4098" name="Picture 2" descr="C:\Users\Valentina\Desktop\Pon 2024\03 giugno 13.jpeg"/>
          <p:cNvPicPr>
            <a:picLocks noChangeAspect="1" noChangeArrowheads="1"/>
          </p:cNvPicPr>
          <p:nvPr/>
        </p:nvPicPr>
        <p:blipFill>
          <a:blip r:embed="rId3" cstate="print"/>
          <a:srcRect/>
          <a:stretch>
            <a:fillRect/>
          </a:stretch>
        </p:blipFill>
        <p:spPr bwMode="auto">
          <a:xfrm>
            <a:off x="285720" y="3286124"/>
            <a:ext cx="2107371" cy="2809828"/>
          </a:xfrm>
          <a:prstGeom prst="rect">
            <a:avLst/>
          </a:prstGeom>
          <a:noFill/>
        </p:spPr>
      </p:pic>
      <p:pic>
        <p:nvPicPr>
          <p:cNvPr id="4099" name="Picture 3" descr="C:\Users\Valentina\Desktop\Pon 2024\03 giugno 10.jpeg"/>
          <p:cNvPicPr>
            <a:picLocks noChangeAspect="1" noChangeArrowheads="1"/>
          </p:cNvPicPr>
          <p:nvPr/>
        </p:nvPicPr>
        <p:blipFill>
          <a:blip r:embed="rId4" cstate="print"/>
          <a:srcRect/>
          <a:stretch>
            <a:fillRect/>
          </a:stretch>
        </p:blipFill>
        <p:spPr bwMode="auto">
          <a:xfrm rot="1192184">
            <a:off x="5928213" y="3790020"/>
            <a:ext cx="2929595" cy="2197196"/>
          </a:xfrm>
          <a:prstGeom prst="rect">
            <a:avLst/>
          </a:prstGeom>
          <a:noFill/>
        </p:spPr>
      </p:pic>
      <p:pic>
        <p:nvPicPr>
          <p:cNvPr id="4100" name="Picture 4" descr="C:\Users\Valentina\Desktop\Pon 2024\03 giugno 6.jpeg"/>
          <p:cNvPicPr>
            <a:picLocks noChangeAspect="1" noChangeArrowheads="1"/>
          </p:cNvPicPr>
          <p:nvPr/>
        </p:nvPicPr>
        <p:blipFill>
          <a:blip r:embed="rId5" cstate="print"/>
          <a:srcRect/>
          <a:stretch>
            <a:fillRect/>
          </a:stretch>
        </p:blipFill>
        <p:spPr bwMode="auto">
          <a:xfrm>
            <a:off x="2786050" y="2786058"/>
            <a:ext cx="2571768" cy="3429024"/>
          </a:xfrm>
          <a:prstGeom prst="rect">
            <a:avLst/>
          </a:prstGeom>
          <a:noFill/>
        </p:spPr>
      </p:pic>
    </p:spTree>
  </p:cSld>
  <p:clrMapOvr>
    <a:masterClrMapping/>
  </p:clrMapOvr>
  <p:transitio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122" name="Picture 2" descr="C:\Users\Valentina\Desktop\Pon 2024\03 giugno 7.jpeg"/>
          <p:cNvPicPr>
            <a:picLocks noChangeAspect="1" noChangeArrowheads="1"/>
          </p:cNvPicPr>
          <p:nvPr/>
        </p:nvPicPr>
        <p:blipFill>
          <a:blip r:embed="rId3" cstate="print"/>
          <a:srcRect/>
          <a:stretch>
            <a:fillRect/>
          </a:stretch>
        </p:blipFill>
        <p:spPr bwMode="auto">
          <a:xfrm rot="996791">
            <a:off x="6405926" y="269483"/>
            <a:ext cx="2340766" cy="3121021"/>
          </a:xfrm>
          <a:prstGeom prst="rect">
            <a:avLst/>
          </a:prstGeom>
          <a:noFill/>
        </p:spPr>
      </p:pic>
      <p:pic>
        <p:nvPicPr>
          <p:cNvPr id="5123" name="Picture 3" descr="C:\Users\Valentina\Desktop\Pon 2024\03 giugno 15.jpeg"/>
          <p:cNvPicPr>
            <a:picLocks noChangeAspect="1" noChangeArrowheads="1"/>
          </p:cNvPicPr>
          <p:nvPr/>
        </p:nvPicPr>
        <p:blipFill>
          <a:blip r:embed="rId4" cstate="print"/>
          <a:srcRect/>
          <a:stretch>
            <a:fillRect/>
          </a:stretch>
        </p:blipFill>
        <p:spPr bwMode="auto">
          <a:xfrm>
            <a:off x="285720" y="214290"/>
            <a:ext cx="4000528" cy="3000396"/>
          </a:xfrm>
          <a:prstGeom prst="rect">
            <a:avLst/>
          </a:prstGeom>
          <a:noFill/>
        </p:spPr>
      </p:pic>
      <p:pic>
        <p:nvPicPr>
          <p:cNvPr id="4" name="Immagine 3" descr="C:\Users\Valentina\Desktop\Pon 2024\03 giugno 5.jpeg"/>
          <p:cNvPicPr/>
          <p:nvPr/>
        </p:nvPicPr>
        <p:blipFill>
          <a:blip r:embed="rId5" cstate="print"/>
          <a:srcRect/>
          <a:stretch>
            <a:fillRect/>
          </a:stretch>
        </p:blipFill>
        <p:spPr bwMode="auto">
          <a:xfrm>
            <a:off x="2500299" y="3286124"/>
            <a:ext cx="4643470" cy="3319399"/>
          </a:xfrm>
          <a:prstGeom prst="rect">
            <a:avLst/>
          </a:prstGeom>
          <a:noFill/>
          <a:ln w="9525">
            <a:noFill/>
            <a:miter lim="800000"/>
            <a:headEnd/>
            <a:tailEnd/>
          </a:ln>
        </p:spPr>
      </p:pic>
    </p:spTree>
  </p:cSld>
  <p:clrMapOvr>
    <a:masterClrMapping/>
  </p:clrMapOvr>
  <p:transition spd="med">
    <p:wipe dir="u"/>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shadeToTitle="1">
        <a:blipFill dpi="0" rotWithShape="1">
          <a:blip r:embed="rId2" cstate="print">
            <a:alphaModFix amt="38000"/>
            <a:lum/>
          </a:blip>
          <a:srcRect/>
          <a:tile tx="0" ty="0" sx="100000" sy="100000" flip="y"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71736" y="357166"/>
            <a:ext cx="3744416" cy="706090"/>
          </a:xfrm>
        </p:spPr>
        <p:txBody>
          <a:bodyPr/>
          <a:lstStyle/>
          <a:p>
            <a:r>
              <a:rPr lang="it-IT" sz="2800" dirty="0">
                <a:ln>
                  <a:solidFill>
                    <a:srgbClr val="0070C0"/>
                  </a:solidFill>
                </a:ln>
                <a:solidFill>
                  <a:schemeClr val="accent3">
                    <a:lumMod val="75000"/>
                  </a:schemeClr>
                </a:solidFill>
              </a:rPr>
              <a:t>CONSIDERAZIONI</a:t>
            </a:r>
          </a:p>
        </p:txBody>
      </p:sp>
      <p:sp>
        <p:nvSpPr>
          <p:cNvPr id="3" name="Segnaposto contenuto 2"/>
          <p:cNvSpPr>
            <a:spLocks noGrp="1"/>
          </p:cNvSpPr>
          <p:nvPr>
            <p:ph sz="half" idx="1"/>
          </p:nvPr>
        </p:nvSpPr>
        <p:spPr>
          <a:xfrm>
            <a:off x="285720" y="714356"/>
            <a:ext cx="8463884" cy="5643602"/>
          </a:xfrm>
        </p:spPr>
        <p:txBody>
          <a:bodyPr>
            <a:normAutofit fontScale="40000" lnSpcReduction="20000"/>
          </a:bodyPr>
          <a:lstStyle/>
          <a:p>
            <a:pPr>
              <a:buNone/>
            </a:pPr>
            <a:br>
              <a:rPr lang="it-IT" dirty="0"/>
            </a:br>
            <a:endParaRPr lang="it-IT" dirty="0"/>
          </a:p>
          <a:p>
            <a:pPr algn="ctr">
              <a:buNone/>
            </a:pPr>
            <a:r>
              <a:rPr lang="it-IT" sz="5600" dirty="0">
                <a:solidFill>
                  <a:srgbClr val="002060"/>
                </a:solidFill>
              </a:rPr>
              <a:t>     Ho iniziato questo percorso con l’idea di voler trasmettere nei miei piccoli alunni, l’amore e la passione per la matematica. Solo con il gioco e creando situazioni alternative per l’apprendimento si possono secondo me, rafforzare le capacità logiche,  in un ambiente accogliente, rispettoso dei ritmi di ciascuno,  attivo, creativo , collaborativo e soprattutto allegro.</a:t>
            </a:r>
          </a:p>
          <a:p>
            <a:pPr algn="ctr">
              <a:buNone/>
            </a:pPr>
            <a:r>
              <a:rPr lang="it-IT" sz="5600" dirty="0">
                <a:solidFill>
                  <a:srgbClr val="002060"/>
                </a:solidFill>
              </a:rPr>
              <a:t>Proprio l’allegria credo sia stata il punto di forza del nostro lavoro.  Ogni nuova sfida è stata affrontata dai bambini con grande entusiasmo diventando cosi un momento di apprendimento-divertente.</a:t>
            </a:r>
          </a:p>
          <a:p>
            <a:pPr algn="ctr">
              <a:buNone/>
            </a:pPr>
            <a:r>
              <a:rPr lang="it-IT" sz="5600" dirty="0">
                <a:solidFill>
                  <a:srgbClr val="002060"/>
                </a:solidFill>
              </a:rPr>
              <a:t> Non è stato semplice, ma una volta raccolte le idee e credendoci sempre fino in fondo abbiamo concluso questo percorso. Mi ritengo soddisfatta di questa bellissima esperienza, anzi spero di ripeterla!</a:t>
            </a:r>
            <a:r>
              <a:rPr lang="it-IT" sz="3600" dirty="0"/>
              <a:t> </a:t>
            </a:r>
          </a:p>
          <a:p>
            <a:pPr algn="ctr">
              <a:buNone/>
            </a:pPr>
            <a:endParaRPr lang="it-IT" sz="3600" dirty="0">
              <a:solidFill>
                <a:srgbClr val="002060"/>
              </a:solidFill>
            </a:endParaRPr>
          </a:p>
          <a:p>
            <a:pPr algn="ctr">
              <a:buNone/>
            </a:pPr>
            <a:endParaRPr lang="it-IT" sz="3600" dirty="0">
              <a:solidFill>
                <a:srgbClr val="002060"/>
              </a:solidFill>
            </a:endParaRPr>
          </a:p>
          <a:p>
            <a:pPr algn="ctr">
              <a:buNone/>
            </a:pPr>
            <a:r>
              <a:rPr lang="it-IT" sz="4500" dirty="0">
                <a:solidFill>
                  <a:srgbClr val="0070C0"/>
                </a:solidFill>
              </a:rPr>
              <a:t>Un </a:t>
            </a:r>
            <a:r>
              <a:rPr lang="it-IT" sz="5000" dirty="0">
                <a:solidFill>
                  <a:srgbClr val="0070C0"/>
                </a:solidFill>
              </a:rPr>
              <a:t>grazie, va in particolare alla Dirigente che ha dato a me e alla docente tutor,  la possibilità di metterci in gioco in questa esperienza,  ai genitori e soprattutto ai </a:t>
            </a:r>
            <a:r>
              <a:rPr lang="it-IT" sz="5000">
                <a:solidFill>
                  <a:srgbClr val="0070C0"/>
                </a:solidFill>
              </a:rPr>
              <a:t>nostri “</a:t>
            </a:r>
            <a:r>
              <a:rPr lang="it-IT" sz="5000" b="1">
                <a:solidFill>
                  <a:srgbClr val="0070C0"/>
                </a:solidFill>
              </a:rPr>
              <a:t>piccoli matematici”!</a:t>
            </a:r>
            <a:endParaRPr lang="it-IT" sz="5000" b="1" dirty="0">
              <a:solidFill>
                <a:srgbClr val="0070C0"/>
              </a:solidFill>
            </a:endParaRPr>
          </a:p>
          <a:p>
            <a:pPr algn="ctr">
              <a:buNone/>
            </a:pPr>
            <a:endParaRPr lang="it-IT" sz="5600" dirty="0">
              <a:solidFill>
                <a:srgbClr val="002060"/>
              </a:solidFill>
            </a:endParaRPr>
          </a:p>
          <a:p>
            <a:pPr algn="ctr">
              <a:buNone/>
            </a:pPr>
            <a:endParaRPr lang="it-IT" sz="4800" dirty="0"/>
          </a:p>
          <a:p>
            <a:endParaRPr lang="it-IT" dirty="0"/>
          </a:p>
        </p:txBody>
      </p:sp>
    </p:spTree>
  </p:cSld>
  <p:clrMapOvr>
    <a:masterClrMapping/>
  </p:clrMapOvr>
  <p:transition spd="slow" advClick="0" advTm="6000">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323528" y="5445224"/>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br>
              <a:rPr kumimoji="0" lang="it-IT" sz="3200" b="0" i="0" u="none" strike="noStrike" kern="1200" cap="small" spc="0" normalizeH="0" baseline="0" noProof="0" dirty="0">
                <a:ln>
                  <a:noFill/>
                </a:ln>
                <a:solidFill>
                  <a:srgbClr val="002060"/>
                </a:solidFill>
                <a:effectLst/>
                <a:uLnTx/>
                <a:uFillTx/>
                <a:latin typeface="+mj-lt"/>
                <a:ea typeface="+mj-ea"/>
                <a:cs typeface="+mj-cs"/>
              </a:rPr>
            </a:br>
            <a:endParaRPr kumimoji="0" lang="it-IT" sz="3000" b="0" i="0" u="none" strike="noStrike" kern="1200" cap="small" spc="0" normalizeH="0" baseline="0" noProof="0" dirty="0">
              <a:ln>
                <a:noFill/>
              </a:ln>
              <a:solidFill>
                <a:schemeClr val="tx2"/>
              </a:solidFill>
              <a:effectLst/>
              <a:uLnTx/>
              <a:uFillTx/>
              <a:latin typeface="+mj-lt"/>
              <a:ea typeface="+mj-ea"/>
              <a:cs typeface="+mj-cs"/>
            </a:endParaRPr>
          </a:p>
        </p:txBody>
      </p:sp>
      <p:pic>
        <p:nvPicPr>
          <p:cNvPr id="2050" name="Picture 2" descr="C:\Users\Prova\AppData\Local\Microsoft\Windows\Temporary Internet Files\Content.IE5\NWJLLPAJ\imagem_truques_matematica[1].jpg"/>
          <p:cNvPicPr>
            <a:picLocks noChangeAspect="1" noChangeArrowheads="1"/>
          </p:cNvPicPr>
          <p:nvPr/>
        </p:nvPicPr>
        <p:blipFill>
          <a:blip r:embed="rId2" cstate="print"/>
          <a:stretch>
            <a:fillRect/>
          </a:stretch>
        </p:blipFill>
        <p:spPr bwMode="auto">
          <a:xfrm>
            <a:off x="513125" y="2492896"/>
            <a:ext cx="2501126" cy="1685759"/>
          </a:xfrm>
          <a:prstGeom prst="rect">
            <a:avLst/>
          </a:prstGeom>
          <a:noFill/>
        </p:spPr>
      </p:pic>
      <p:sp>
        <p:nvSpPr>
          <p:cNvPr id="2053" name="AutoShape 5" descr="Risultati immagini per clip art ma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5" name="AutoShape 7" descr="Risultati immagini per clip art ma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2289" name="Rectangle 1"/>
          <p:cNvSpPr>
            <a:spLocks noChangeArrowheads="1"/>
          </p:cNvSpPr>
          <p:nvPr/>
        </p:nvSpPr>
        <p:spPr bwMode="auto">
          <a:xfrm>
            <a:off x="3143240" y="428604"/>
            <a:ext cx="4786346"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1" u="none" strike="noStrike" cap="none" normalizeH="0" baseline="0" dirty="0">
                <a:ln>
                  <a:noFill/>
                </a:ln>
                <a:solidFill>
                  <a:srgbClr val="0070C0"/>
                </a:solidFill>
                <a:effectLst/>
                <a:latin typeface="Calibri" pitchFamily="34" charset="0"/>
                <a:ea typeface="Calibri" pitchFamily="34" charset="0"/>
                <a:cs typeface="Times New Roman" pitchFamily="18" charset="0"/>
              </a:rPr>
              <a:t>Dal punto di vista del bambino, il gioco è soprattutto divertimento; tuttavia l’impegno profuso nell’affrontare situazioni particolari lo induce a modificare i propri comportamenti, a utilizzare la creatività e l’opzione ragionata. </a:t>
            </a:r>
          </a:p>
          <a:p>
            <a:pPr marL="0" marR="0" lvl="0" indent="0" algn="l" defTabSz="914400" rtl="0" eaLnBrk="1" fontAlgn="base" latinLnBrk="0" hangingPunct="1">
              <a:lnSpc>
                <a:spcPct val="100000"/>
              </a:lnSpc>
              <a:spcBef>
                <a:spcPct val="0"/>
              </a:spcBef>
              <a:spcAft>
                <a:spcPct val="0"/>
              </a:spcAft>
              <a:buClrTx/>
              <a:buSzTx/>
              <a:buFontTx/>
              <a:buNone/>
              <a:tabLst/>
            </a:pPr>
            <a:endParaRPr lang="it-IT" sz="2000" b="1" i="1" dirty="0">
              <a:solidFill>
                <a:srgbClr val="0070C0"/>
              </a:solidFill>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1" u="none" strike="noStrike" cap="none" normalizeH="0" baseline="0" dirty="0">
                <a:ln>
                  <a:noFill/>
                </a:ln>
                <a:solidFill>
                  <a:srgbClr val="0070C0"/>
                </a:solidFill>
                <a:effectLst/>
                <a:latin typeface="Calibri" pitchFamily="34" charset="0"/>
                <a:ea typeface="Calibri" pitchFamily="34" charset="0"/>
                <a:cs typeface="Times New Roman" pitchFamily="18" charset="0"/>
              </a:rPr>
              <a:t>Proprio per questo Il gioco può essere usato nell’insegnamento  di tutte le discipline (soprattutto nella scuola primaria) in una funzione che</a:t>
            </a:r>
            <a:r>
              <a:rPr lang="it-IT" sz="2000" b="1" i="1" dirty="0">
                <a:solidFill>
                  <a:srgbClr val="0070C0"/>
                </a:solidFill>
                <a:latin typeface="Calibri" pitchFamily="34" charset="0"/>
                <a:ea typeface="Calibri" pitchFamily="34" charset="0"/>
                <a:cs typeface="Times New Roman" pitchFamily="18" charset="0"/>
              </a:rPr>
              <a:t> </a:t>
            </a:r>
            <a:r>
              <a:rPr kumimoji="0" lang="it-IT" sz="2000" b="1" i="1" u="none" strike="noStrike" cap="none" normalizeH="0" baseline="0" dirty="0">
                <a:ln>
                  <a:noFill/>
                </a:ln>
                <a:solidFill>
                  <a:srgbClr val="0070C0"/>
                </a:solidFill>
                <a:effectLst/>
                <a:latin typeface="Calibri" pitchFamily="34" charset="0"/>
                <a:ea typeface="Calibri" pitchFamily="34" charset="0"/>
                <a:cs typeface="Times New Roman" pitchFamily="18" charset="0"/>
              </a:rPr>
              <a:t> permette di motivare i bambini, sdrammatizzare le situazioni </a:t>
            </a:r>
            <a:endParaRPr kumimoji="0" lang="it-IT" sz="2000" b="0" i="1" u="none" strike="noStrike" cap="none" normalizeH="0" baseline="0" dirty="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1" u="none" strike="noStrike" cap="none" normalizeH="0" baseline="0" dirty="0">
                <a:ln>
                  <a:noFill/>
                </a:ln>
                <a:solidFill>
                  <a:srgbClr val="0070C0"/>
                </a:solidFill>
                <a:effectLst/>
                <a:latin typeface="Calibri" pitchFamily="34" charset="0"/>
                <a:ea typeface="Calibri" pitchFamily="34" charset="0"/>
                <a:cs typeface="Times New Roman" pitchFamily="18" charset="0"/>
              </a:rPr>
              <a:t>di insegnamento e </a:t>
            </a:r>
            <a:endParaRPr kumimoji="0" lang="it-IT" sz="2000" b="0" i="1" u="none" strike="noStrike" cap="none" normalizeH="0" baseline="0" dirty="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1" u="none" strike="noStrike" cap="none" normalizeH="0" baseline="0" dirty="0">
                <a:ln>
                  <a:noFill/>
                </a:ln>
                <a:solidFill>
                  <a:srgbClr val="0070C0"/>
                </a:solidFill>
                <a:effectLst/>
                <a:latin typeface="Calibri" pitchFamily="34" charset="0"/>
                <a:ea typeface="Calibri" pitchFamily="34" charset="0"/>
                <a:cs typeface="Times New Roman" pitchFamily="18" charset="0"/>
              </a:rPr>
              <a:t>divertirsi mentre si impara. </a:t>
            </a:r>
            <a:endParaRPr kumimoji="0" lang="it-IT" sz="2000" b="0" i="1" u="none" strike="noStrike" cap="none" normalizeH="0" baseline="0" dirty="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000" b="1" i="1" u="none" strike="noStrike" cap="none" normalizeH="0" baseline="0" dirty="0">
              <a:ln>
                <a:noFill/>
              </a:ln>
              <a:solidFill>
                <a:srgbClr val="0070C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1" u="none" strike="noStrike" cap="none" normalizeH="0" baseline="0" dirty="0">
                <a:ln>
                  <a:noFill/>
                </a:ln>
                <a:solidFill>
                  <a:srgbClr val="0070C0"/>
                </a:solidFill>
                <a:effectLst/>
                <a:latin typeface="Calibri" pitchFamily="34" charset="0"/>
                <a:ea typeface="Calibri" pitchFamily="34" charset="0"/>
                <a:cs typeface="Times New Roman" pitchFamily="18" charset="0"/>
              </a:rPr>
              <a:t>Quando un alunno risolve un problema  o un gioco diventa un protagonista e questo rinforza la sua motivazione. </a:t>
            </a:r>
            <a:endParaRPr kumimoji="0" lang="it-IT" sz="2000" b="0" i="1" u="none" strike="noStrike" cap="none" normalizeH="0" baseline="0" dirty="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000" b="0" i="1"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med" advClick="0" advTm="8000">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548680"/>
            <a:ext cx="7467600" cy="1143000"/>
          </a:xfrm>
          <a:scene3d>
            <a:camera prst="isometricOffAxis1Right"/>
            <a:lightRig rig="threePt" dir="t"/>
          </a:scene3d>
        </p:spPr>
        <p:txBody>
          <a:bodyPr>
            <a:prstTxWarp prst="textChevron">
              <a:avLst/>
            </a:prstTxWarp>
            <a:normAutofit fontScale="90000"/>
            <a:sp3d/>
          </a:bodyPr>
          <a:lstStyle/>
          <a:p>
            <a:r>
              <a:rPr lang="it-IT" sz="3200" dirty="0">
                <a:solidFill>
                  <a:schemeClr val="accent1">
                    <a:lumMod val="75000"/>
                  </a:schemeClr>
                </a:solidFill>
                <a:effectLst/>
              </a:rPr>
              <a:t> Obiettivo del progetto</a:t>
            </a:r>
            <a:br>
              <a:rPr lang="it-IT" sz="3200" dirty="0">
                <a:solidFill>
                  <a:schemeClr val="accent1">
                    <a:lumMod val="75000"/>
                  </a:schemeClr>
                </a:solidFill>
                <a:effectLst/>
              </a:rPr>
            </a:br>
            <a:endParaRPr lang="it-IT" dirty="0">
              <a:solidFill>
                <a:schemeClr val="accent1">
                  <a:lumMod val="75000"/>
                </a:schemeClr>
              </a:solidFill>
              <a:effectLst/>
            </a:endParaRPr>
          </a:p>
        </p:txBody>
      </p:sp>
      <p:pic>
        <p:nvPicPr>
          <p:cNvPr id="4" name="Segnaposto contenuto 3" descr="IMG_20190617_103657.jpg"/>
          <p:cNvPicPr>
            <a:picLocks noGrp="1" noChangeAspect="1"/>
          </p:cNvPicPr>
          <p:nvPr>
            <p:ph idx="1"/>
          </p:nvPr>
        </p:nvPicPr>
        <p:blipFill>
          <a:blip r:embed="rId2" cstate="print"/>
          <a:stretch>
            <a:fillRect/>
          </a:stretch>
        </p:blipFill>
        <p:spPr>
          <a:xfrm>
            <a:off x="4067944" y="1196752"/>
            <a:ext cx="2562940" cy="2562940"/>
          </a:xfrm>
          <a:prstGeom prst="rect">
            <a:avLst/>
          </a:prstGeom>
          <a:ln>
            <a:noFill/>
          </a:ln>
          <a:effectLst>
            <a:softEdge rad="112500"/>
          </a:effectLst>
        </p:spPr>
      </p:pic>
      <p:sp>
        <p:nvSpPr>
          <p:cNvPr id="5" name="Titolo 1"/>
          <p:cNvSpPr txBox="1">
            <a:spLocks/>
          </p:cNvSpPr>
          <p:nvPr/>
        </p:nvSpPr>
        <p:spPr>
          <a:xfrm>
            <a:off x="323528" y="5445224"/>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br>
              <a:rPr kumimoji="0" lang="it-IT" sz="3200" b="0" i="0" u="none" strike="noStrike" kern="1200" cap="small" spc="0" normalizeH="0" baseline="0" noProof="0" dirty="0">
                <a:ln>
                  <a:noFill/>
                </a:ln>
                <a:solidFill>
                  <a:srgbClr val="002060"/>
                </a:solidFill>
                <a:effectLst/>
                <a:uLnTx/>
                <a:uFillTx/>
                <a:latin typeface="+mj-lt"/>
                <a:ea typeface="+mj-ea"/>
                <a:cs typeface="+mj-cs"/>
              </a:rPr>
            </a:br>
            <a:endParaRPr kumimoji="0" lang="it-IT" sz="3000" b="0" i="0" u="none" strike="noStrike" kern="1200" cap="small" spc="0" normalizeH="0" baseline="0" noProof="0" dirty="0">
              <a:ln>
                <a:noFill/>
              </a:ln>
              <a:solidFill>
                <a:schemeClr val="tx2"/>
              </a:solidFill>
              <a:effectLst/>
              <a:uLnTx/>
              <a:uFillTx/>
              <a:latin typeface="+mj-lt"/>
              <a:ea typeface="+mj-ea"/>
              <a:cs typeface="+mj-cs"/>
            </a:endParaRPr>
          </a:p>
        </p:txBody>
      </p:sp>
      <p:sp>
        <p:nvSpPr>
          <p:cNvPr id="11265" name="Rectangle 1"/>
          <p:cNvSpPr>
            <a:spLocks noChangeArrowheads="1"/>
          </p:cNvSpPr>
          <p:nvPr/>
        </p:nvSpPr>
        <p:spPr bwMode="auto">
          <a:xfrm>
            <a:off x="1928794" y="4286256"/>
            <a:ext cx="6286544"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CN" sz="2400" b="0" i="1" u="none" strike="noStrike" cap="none" normalizeH="0" baseline="0" dirty="0">
                <a:ln>
                  <a:noFill/>
                </a:ln>
                <a:solidFill>
                  <a:srgbClr val="0070C0"/>
                </a:solidFill>
                <a:effectLst/>
                <a:latin typeface="Century Gothic" pitchFamily="34" charset="0"/>
                <a:ea typeface="Noto Sans CJK SC Regular"/>
                <a:cs typeface="Arial" pitchFamily="34" charset="0"/>
              </a:rPr>
              <a:t>L’obiettivo del progetto è stato quello</a:t>
            </a:r>
            <a:r>
              <a:rPr kumimoji="0" lang="it-IT" altLang="zh-CN" sz="2400" b="0" i="1" u="none" strike="noStrike" cap="none" normalizeH="0" dirty="0">
                <a:ln>
                  <a:noFill/>
                </a:ln>
                <a:solidFill>
                  <a:srgbClr val="0070C0"/>
                </a:solidFill>
                <a:effectLst/>
                <a:latin typeface="Century Gothic" pitchFamily="34" charset="0"/>
                <a:ea typeface="Noto Sans CJK SC Regular"/>
                <a:cs typeface="Arial" pitchFamily="34" charset="0"/>
              </a:rPr>
              <a:t> di </a:t>
            </a:r>
            <a:r>
              <a:rPr kumimoji="0" lang="it-IT" altLang="zh-CN" sz="2400" b="0" i="1" u="none" strike="noStrike" cap="none" normalizeH="0" baseline="0" dirty="0">
                <a:ln>
                  <a:noFill/>
                </a:ln>
                <a:solidFill>
                  <a:srgbClr val="0070C0"/>
                </a:solidFill>
                <a:effectLst/>
                <a:latin typeface="Century Gothic" pitchFamily="34" charset="0"/>
                <a:ea typeface="Noto Sans CJK SC Regular"/>
                <a:cs typeface="Arial" pitchFamily="34" charset="0"/>
              </a:rPr>
              <a:t>consolidare l’apprendimento della matematica attraverso percorsi accattivanti,</a:t>
            </a:r>
            <a:r>
              <a:rPr kumimoji="0" lang="it-IT" altLang="zh-CN" sz="2400" b="0" i="1" u="none" strike="noStrike" cap="none" normalizeH="0" dirty="0">
                <a:ln>
                  <a:noFill/>
                </a:ln>
                <a:solidFill>
                  <a:srgbClr val="0070C0"/>
                </a:solidFill>
                <a:effectLst/>
                <a:latin typeface="Century Gothic" pitchFamily="34" charset="0"/>
                <a:ea typeface="Noto Sans CJK SC Regular"/>
                <a:cs typeface="Arial" pitchFamily="34" charset="0"/>
              </a:rPr>
              <a:t> per </a:t>
            </a:r>
            <a:r>
              <a:rPr kumimoji="0" lang="it-IT" altLang="zh-CN" sz="2400" b="0" i="1" u="none" strike="noStrike" cap="none" normalizeH="0" baseline="0" dirty="0">
                <a:ln>
                  <a:noFill/>
                </a:ln>
                <a:solidFill>
                  <a:srgbClr val="0070C0"/>
                </a:solidFill>
                <a:effectLst/>
                <a:latin typeface="Century Gothic" pitchFamily="34" charset="0"/>
                <a:ea typeface="Noto Sans CJK SC Regular"/>
                <a:cs typeface="Arial" pitchFamily="34" charset="0"/>
              </a:rPr>
              <a:t>stimolare la curiosità, il gusto per la ricerca e la riflessione.</a:t>
            </a:r>
            <a:endParaRPr kumimoji="0" lang="it-IT" altLang="zh-CN" sz="2400" b="0" i="1" u="none" strike="noStrike" cap="none" normalizeH="0" baseline="0" dirty="0">
              <a:ln>
                <a:noFill/>
              </a:ln>
              <a:solidFill>
                <a:srgbClr val="0070C0"/>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zh-CN"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Picture 2" descr="C:\Users\Prova\AppData\Local\Microsoft\Windows\Temporary Internet Files\Content.IE5\8JSKKYH1\numeri[1].jpg"/>
          <p:cNvPicPr>
            <a:picLocks noChangeAspect="1" noChangeArrowheads="1"/>
          </p:cNvPicPr>
          <p:nvPr/>
        </p:nvPicPr>
        <p:blipFill>
          <a:blip r:embed="rId3" cstate="print"/>
          <a:srcRect/>
          <a:stretch>
            <a:fillRect/>
          </a:stretch>
        </p:blipFill>
        <p:spPr bwMode="auto">
          <a:xfrm rot="20310264">
            <a:off x="1636041" y="1946722"/>
            <a:ext cx="1942220" cy="1500197"/>
          </a:xfrm>
          <a:prstGeom prst="rect">
            <a:avLst/>
          </a:prstGeom>
          <a:noFill/>
        </p:spPr>
      </p:pic>
    </p:spTree>
  </p:cSld>
  <p:clrMapOvr>
    <a:masterClrMapping/>
  </p:clrMapOvr>
  <p:transition spd="med" advClick="0" advTm="5000">
    <p:comb dir="vert"/>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785786" y="2285992"/>
            <a:ext cx="7429552"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zh-CN" sz="2000" b="0" i="1" u="none" strike="noStrike" cap="none" normalizeH="0" baseline="0" dirty="0">
                <a:ln>
                  <a:noFill/>
                </a:ln>
                <a:solidFill>
                  <a:schemeClr val="accent6">
                    <a:lumMod val="50000"/>
                  </a:schemeClr>
                </a:solidFill>
                <a:effectLst/>
                <a:latin typeface="Century Gothic" pitchFamily="34" charset="0"/>
                <a:ea typeface="Noto Sans CJK SC Regular"/>
                <a:cs typeface="Arial" pitchFamily="34" charset="0"/>
              </a:rPr>
              <a:t>La metodologia usata si è basata sul:</a:t>
            </a:r>
            <a:endParaRPr kumimoji="0" lang="it-IT" altLang="zh-CN" sz="2000" b="0" i="1" u="none" strike="noStrike" cap="none" normalizeH="0" baseline="0" dirty="0">
              <a:ln>
                <a:noFill/>
              </a:ln>
              <a:solidFill>
                <a:schemeClr val="accent6">
                  <a:lumMod val="50000"/>
                </a:schemeClr>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zh-CN" sz="2000" b="0" i="1" u="none" strike="noStrike" cap="none" normalizeH="0" baseline="0" dirty="0">
                <a:ln>
                  <a:noFill/>
                </a:ln>
                <a:solidFill>
                  <a:schemeClr val="accent6">
                    <a:lumMod val="50000"/>
                  </a:schemeClr>
                </a:solidFill>
                <a:effectLst/>
                <a:latin typeface="Century Gothic" pitchFamily="34" charset="0"/>
                <a:ea typeface="Noto Sans CJK SC Regular"/>
                <a:cs typeface="Arial" pitchFamily="34" charset="0"/>
              </a:rPr>
              <a:t>-gioco didattico per motivare il bambino e suscitare il suo interesse;</a:t>
            </a:r>
            <a:endParaRPr kumimoji="0" lang="it-IT" altLang="zh-CN" sz="2000" b="0" i="1" u="none" strike="noStrike" cap="none" normalizeH="0" baseline="0" dirty="0">
              <a:ln>
                <a:noFill/>
              </a:ln>
              <a:solidFill>
                <a:schemeClr val="accent6">
                  <a:lumMod val="50000"/>
                </a:schemeClr>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zh-CN" sz="2000" b="0" i="1" u="none" strike="noStrike" cap="none" normalizeH="0" baseline="0" dirty="0">
                <a:ln>
                  <a:noFill/>
                </a:ln>
                <a:solidFill>
                  <a:schemeClr val="accent6">
                    <a:lumMod val="50000"/>
                  </a:schemeClr>
                </a:solidFill>
                <a:effectLst/>
                <a:latin typeface="Century Gothic" pitchFamily="34" charset="0"/>
                <a:ea typeface="Noto Sans CJK SC Regular"/>
                <a:cs typeface="Arial" pitchFamily="34" charset="0"/>
              </a:rPr>
              <a:t>-pratica </a:t>
            </a:r>
            <a:r>
              <a:rPr kumimoji="0" lang="it-IT" altLang="zh-CN" sz="2000" b="0" i="1" u="none" strike="noStrike" cap="none" normalizeH="0" baseline="0" dirty="0" err="1">
                <a:ln>
                  <a:noFill/>
                </a:ln>
                <a:solidFill>
                  <a:schemeClr val="accent6">
                    <a:lumMod val="50000"/>
                  </a:schemeClr>
                </a:solidFill>
                <a:effectLst/>
                <a:latin typeface="Century Gothic" pitchFamily="34" charset="0"/>
                <a:ea typeface="Noto Sans CJK SC Regular"/>
                <a:cs typeface="Arial" pitchFamily="34" charset="0"/>
              </a:rPr>
              <a:t>laboratoriale</a:t>
            </a:r>
            <a:r>
              <a:rPr kumimoji="0" lang="it-IT" altLang="zh-CN" sz="2000" b="0" i="1" u="none" strike="noStrike" cap="none" normalizeH="0" baseline="0" dirty="0">
                <a:ln>
                  <a:noFill/>
                </a:ln>
                <a:solidFill>
                  <a:schemeClr val="accent6">
                    <a:lumMod val="50000"/>
                  </a:schemeClr>
                </a:solidFill>
                <a:effectLst/>
                <a:latin typeface="Century Gothic" pitchFamily="34" charset="0"/>
                <a:ea typeface="Noto Sans CJK SC Regular"/>
                <a:cs typeface="Arial" pitchFamily="34" charset="0"/>
              </a:rPr>
              <a:t>; </a:t>
            </a:r>
            <a:endParaRPr kumimoji="0" lang="it-IT" altLang="zh-CN" sz="2000" b="0" i="1" u="none" strike="noStrike" cap="none" normalizeH="0" baseline="0" dirty="0">
              <a:ln>
                <a:noFill/>
              </a:ln>
              <a:solidFill>
                <a:schemeClr val="accent6">
                  <a:lumMod val="50000"/>
                </a:schemeClr>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zh-CN" sz="2000" b="0" i="1" u="none" strike="noStrike" cap="none" normalizeH="0" baseline="0" dirty="0" err="1">
                <a:ln>
                  <a:noFill/>
                </a:ln>
                <a:solidFill>
                  <a:schemeClr val="accent6">
                    <a:lumMod val="50000"/>
                  </a:schemeClr>
                </a:solidFill>
                <a:effectLst/>
                <a:latin typeface="Century Gothic" pitchFamily="34" charset="0"/>
                <a:ea typeface="Noto Sans CJK SC Regular"/>
                <a:cs typeface="Arial" pitchFamily="34" charset="0"/>
              </a:rPr>
              <a:t>-peer</a:t>
            </a:r>
            <a:r>
              <a:rPr kumimoji="0" lang="it-IT" altLang="zh-CN" sz="2000" b="0" i="1" u="none" strike="noStrike" cap="none" normalizeH="0" baseline="0" dirty="0">
                <a:ln>
                  <a:noFill/>
                </a:ln>
                <a:solidFill>
                  <a:schemeClr val="accent6">
                    <a:lumMod val="50000"/>
                  </a:schemeClr>
                </a:solidFill>
                <a:effectLst/>
                <a:latin typeface="Century Gothic" pitchFamily="34" charset="0"/>
                <a:ea typeface="Noto Sans CJK SC Regular"/>
                <a:cs typeface="Arial" pitchFamily="34" charset="0"/>
              </a:rPr>
              <a:t> </a:t>
            </a:r>
            <a:r>
              <a:rPr kumimoji="0" lang="it-IT" altLang="zh-CN" sz="2000" b="0" i="1" u="none" strike="noStrike" cap="none" normalizeH="0" baseline="0" dirty="0" err="1">
                <a:ln>
                  <a:noFill/>
                </a:ln>
                <a:solidFill>
                  <a:schemeClr val="accent6">
                    <a:lumMod val="50000"/>
                  </a:schemeClr>
                </a:solidFill>
                <a:effectLst/>
                <a:latin typeface="Century Gothic" pitchFamily="34" charset="0"/>
                <a:ea typeface="Noto Sans CJK SC Regular"/>
                <a:cs typeface="Arial" pitchFamily="34" charset="0"/>
              </a:rPr>
              <a:t>to</a:t>
            </a:r>
            <a:r>
              <a:rPr kumimoji="0" lang="it-IT" altLang="zh-CN" sz="2000" b="0" i="1" u="none" strike="noStrike" cap="none" normalizeH="0" baseline="0" dirty="0">
                <a:ln>
                  <a:noFill/>
                </a:ln>
                <a:solidFill>
                  <a:schemeClr val="accent6">
                    <a:lumMod val="50000"/>
                  </a:schemeClr>
                </a:solidFill>
                <a:effectLst/>
                <a:latin typeface="Century Gothic" pitchFamily="34" charset="0"/>
                <a:ea typeface="Noto Sans CJK SC Regular"/>
                <a:cs typeface="Arial" pitchFamily="34" charset="0"/>
              </a:rPr>
              <a:t> </a:t>
            </a:r>
            <a:r>
              <a:rPr kumimoji="0" lang="it-IT" altLang="zh-CN" sz="2000" b="0" i="1" u="none" strike="noStrike" cap="none" normalizeH="0" baseline="0" dirty="0" err="1">
                <a:ln>
                  <a:noFill/>
                </a:ln>
                <a:solidFill>
                  <a:schemeClr val="accent6">
                    <a:lumMod val="50000"/>
                  </a:schemeClr>
                </a:solidFill>
                <a:effectLst/>
                <a:latin typeface="Century Gothic" pitchFamily="34" charset="0"/>
                <a:ea typeface="Noto Sans CJK SC Regular"/>
                <a:cs typeface="Arial" pitchFamily="34" charset="0"/>
              </a:rPr>
              <a:t>peer</a:t>
            </a:r>
            <a:r>
              <a:rPr kumimoji="0" lang="it-IT" altLang="zh-CN" sz="2000" b="0" i="1" u="none" strike="noStrike" cap="none" normalizeH="0" baseline="0" dirty="0">
                <a:ln>
                  <a:noFill/>
                </a:ln>
                <a:solidFill>
                  <a:schemeClr val="accent6">
                    <a:lumMod val="50000"/>
                  </a:schemeClr>
                </a:solidFill>
                <a:effectLst/>
                <a:latin typeface="Century Gothic" pitchFamily="34" charset="0"/>
                <a:ea typeface="Noto Sans CJK SC Regular"/>
                <a:cs typeface="Arial" pitchFamily="34" charset="0"/>
              </a:rPr>
              <a:t> e tutoring :</a:t>
            </a:r>
            <a:endParaRPr kumimoji="0" lang="it-IT" altLang="zh-CN" sz="2000" b="0" i="1" u="none" strike="noStrike" cap="none" normalizeH="0" baseline="0" dirty="0">
              <a:ln>
                <a:noFill/>
              </a:ln>
              <a:solidFill>
                <a:schemeClr val="accent6">
                  <a:lumMod val="50000"/>
                </a:schemeClr>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zh-CN" sz="2000" b="0" i="1" u="none" strike="noStrike" cap="none" normalizeH="0" baseline="0" dirty="0">
                <a:ln>
                  <a:noFill/>
                </a:ln>
                <a:solidFill>
                  <a:schemeClr val="accent6">
                    <a:lumMod val="50000"/>
                  </a:schemeClr>
                </a:solidFill>
                <a:effectLst/>
                <a:latin typeface="Century Gothic" pitchFamily="34" charset="0"/>
                <a:ea typeface="Noto Sans CJK SC Regular"/>
                <a:cs typeface="Arial" pitchFamily="34" charset="0"/>
              </a:rPr>
              <a:t>Le attività  proposte sono</a:t>
            </a:r>
            <a:r>
              <a:rPr kumimoji="0" lang="it-IT" altLang="zh-CN" sz="2000" b="0" i="1" u="none" strike="noStrike" cap="none" normalizeH="0" dirty="0">
                <a:ln>
                  <a:noFill/>
                </a:ln>
                <a:solidFill>
                  <a:schemeClr val="accent6">
                    <a:lumMod val="50000"/>
                  </a:schemeClr>
                </a:solidFill>
                <a:effectLst/>
                <a:latin typeface="Century Gothic" pitchFamily="34" charset="0"/>
                <a:ea typeface="Noto Sans CJK SC Regular"/>
                <a:cs typeface="Arial" pitchFamily="34" charset="0"/>
              </a:rPr>
              <a:t> state</a:t>
            </a:r>
            <a:r>
              <a:rPr kumimoji="0" lang="it-IT" altLang="zh-CN" sz="2000" b="0" i="1" u="none" strike="noStrike" cap="none" normalizeH="0" baseline="0" dirty="0">
                <a:ln>
                  <a:noFill/>
                </a:ln>
                <a:solidFill>
                  <a:schemeClr val="accent6">
                    <a:lumMod val="50000"/>
                  </a:schemeClr>
                </a:solidFill>
                <a:effectLst/>
                <a:latin typeface="Century Gothic" pitchFamily="34" charset="0"/>
                <a:ea typeface="Noto Sans CJK SC Regular"/>
                <a:cs typeface="Arial" pitchFamily="34" charset="0"/>
              </a:rPr>
              <a:t> organizzate in :</a:t>
            </a:r>
            <a:endParaRPr kumimoji="0" lang="it-IT" altLang="zh-CN" sz="2000" b="0" i="1" u="none" strike="noStrike" cap="none" normalizeH="0" baseline="0" dirty="0">
              <a:ln>
                <a:noFill/>
              </a:ln>
              <a:solidFill>
                <a:schemeClr val="accent6">
                  <a:lumMod val="50000"/>
                </a:schemeClr>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zh-CN" sz="2000" b="0" i="1" u="none" strike="noStrike" cap="none" normalizeH="0" baseline="0" dirty="0">
                <a:ln>
                  <a:noFill/>
                </a:ln>
                <a:solidFill>
                  <a:schemeClr val="accent6">
                    <a:lumMod val="50000"/>
                  </a:schemeClr>
                </a:solidFill>
                <a:effectLst/>
                <a:latin typeface="Century Gothic" pitchFamily="34" charset="0"/>
                <a:ea typeface="Noto Sans CJK SC Regular"/>
                <a:cs typeface="Arial" pitchFamily="34" charset="0"/>
              </a:rPr>
              <a:t>-situazioni di apprendimento individuale per favorire la riflessione e l’interiorizzazione dei concetti proposti;</a:t>
            </a:r>
            <a:endParaRPr kumimoji="0" lang="it-IT" altLang="zh-CN" sz="2000" b="0" i="1" u="none" strike="noStrike" cap="none" normalizeH="0" baseline="0" dirty="0">
              <a:ln>
                <a:noFill/>
              </a:ln>
              <a:solidFill>
                <a:schemeClr val="accent6">
                  <a:lumMod val="50000"/>
                </a:schemeClr>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zh-CN" sz="2000" b="0" i="1" u="none" strike="noStrike" cap="none" normalizeH="0" baseline="0" dirty="0">
                <a:ln>
                  <a:noFill/>
                </a:ln>
                <a:solidFill>
                  <a:schemeClr val="accent6">
                    <a:lumMod val="50000"/>
                  </a:schemeClr>
                </a:solidFill>
                <a:effectLst/>
                <a:latin typeface="Century Gothic" pitchFamily="34" charset="0"/>
                <a:ea typeface="Noto Sans CJK SC Regular"/>
                <a:cs typeface="Arial" pitchFamily="34" charset="0"/>
              </a:rPr>
              <a:t>-attività e giochi di gruppo per favorire il dialogo, il confronto e lo scambio di opinioni;</a:t>
            </a:r>
            <a:endParaRPr kumimoji="0" lang="it-IT" altLang="zh-CN" sz="2000" b="0" i="1" u="none" strike="noStrike" cap="none" normalizeH="0" baseline="0" dirty="0">
              <a:ln>
                <a:noFill/>
              </a:ln>
              <a:solidFill>
                <a:schemeClr val="accent6">
                  <a:lumMod val="50000"/>
                </a:schemeClr>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zh-CN" sz="2000" b="0" i="1" u="none" strike="noStrike" cap="none" normalizeH="0" baseline="0" dirty="0" err="1">
                <a:ln>
                  <a:noFill/>
                </a:ln>
                <a:solidFill>
                  <a:schemeClr val="accent6">
                    <a:lumMod val="50000"/>
                  </a:schemeClr>
                </a:solidFill>
                <a:effectLst/>
                <a:latin typeface="Century Gothic" pitchFamily="34" charset="0"/>
                <a:ea typeface="Noto Sans CJK SC Regular"/>
                <a:cs typeface="Arial" pitchFamily="34" charset="0"/>
              </a:rPr>
              <a:t>-peer</a:t>
            </a:r>
            <a:r>
              <a:rPr kumimoji="0" lang="it-IT" altLang="zh-CN" sz="2000" b="0" i="1" u="none" strike="noStrike" cap="none" normalizeH="0" baseline="0" dirty="0">
                <a:ln>
                  <a:noFill/>
                </a:ln>
                <a:solidFill>
                  <a:schemeClr val="accent6">
                    <a:lumMod val="50000"/>
                  </a:schemeClr>
                </a:solidFill>
                <a:effectLst/>
                <a:latin typeface="Century Gothic" pitchFamily="34" charset="0"/>
                <a:ea typeface="Noto Sans CJK SC Regular"/>
                <a:cs typeface="Arial" pitchFamily="34" charset="0"/>
              </a:rPr>
              <a:t> </a:t>
            </a:r>
            <a:r>
              <a:rPr kumimoji="0" lang="it-IT" altLang="zh-CN" sz="2000" b="0" i="1" u="none" strike="noStrike" cap="none" normalizeH="0" baseline="0" dirty="0" err="1">
                <a:ln>
                  <a:noFill/>
                </a:ln>
                <a:solidFill>
                  <a:schemeClr val="accent6">
                    <a:lumMod val="50000"/>
                  </a:schemeClr>
                </a:solidFill>
                <a:effectLst/>
                <a:latin typeface="Century Gothic" pitchFamily="34" charset="0"/>
                <a:ea typeface="Noto Sans CJK SC Regular"/>
                <a:cs typeface="Arial" pitchFamily="34" charset="0"/>
              </a:rPr>
              <a:t>to</a:t>
            </a:r>
            <a:r>
              <a:rPr kumimoji="0" lang="it-IT" altLang="zh-CN" sz="2000" b="0" i="1" u="none" strike="noStrike" cap="none" normalizeH="0" baseline="0" dirty="0">
                <a:ln>
                  <a:noFill/>
                </a:ln>
                <a:solidFill>
                  <a:schemeClr val="accent6">
                    <a:lumMod val="50000"/>
                  </a:schemeClr>
                </a:solidFill>
                <a:effectLst/>
                <a:latin typeface="Century Gothic" pitchFamily="34" charset="0"/>
                <a:ea typeface="Noto Sans CJK SC Regular"/>
                <a:cs typeface="Arial" pitchFamily="34" charset="0"/>
              </a:rPr>
              <a:t> </a:t>
            </a:r>
            <a:r>
              <a:rPr kumimoji="0" lang="it-IT" altLang="zh-CN" sz="2000" b="0" i="1" u="none" strike="noStrike" cap="none" normalizeH="0" baseline="0" dirty="0" err="1">
                <a:ln>
                  <a:noFill/>
                </a:ln>
                <a:solidFill>
                  <a:schemeClr val="accent6">
                    <a:lumMod val="50000"/>
                  </a:schemeClr>
                </a:solidFill>
                <a:effectLst/>
                <a:latin typeface="Century Gothic" pitchFamily="34" charset="0"/>
                <a:ea typeface="Noto Sans CJK SC Regular"/>
                <a:cs typeface="Arial" pitchFamily="34" charset="0"/>
              </a:rPr>
              <a:t>peer</a:t>
            </a:r>
            <a:r>
              <a:rPr kumimoji="0" lang="it-IT" altLang="zh-CN" sz="2000" b="0" i="1" u="none" strike="noStrike" cap="none" normalizeH="0" baseline="0" dirty="0">
                <a:ln>
                  <a:noFill/>
                </a:ln>
                <a:solidFill>
                  <a:schemeClr val="accent6">
                    <a:lumMod val="50000"/>
                  </a:schemeClr>
                </a:solidFill>
                <a:effectLst/>
                <a:latin typeface="Century Gothic" pitchFamily="34" charset="0"/>
                <a:ea typeface="Noto Sans CJK SC Regular"/>
                <a:cs typeface="Arial" pitchFamily="34" charset="0"/>
              </a:rPr>
              <a:t> e tutoring per eseguire problemi ed esercizi logici-matematici affiancati, utilizzando il </a:t>
            </a:r>
            <a:r>
              <a:rPr kumimoji="0" lang="it-IT" altLang="zh-CN" sz="2000" b="0" i="1" u="none" strike="noStrike" cap="none" normalizeH="0" baseline="0" dirty="0" err="1">
                <a:ln>
                  <a:noFill/>
                </a:ln>
                <a:solidFill>
                  <a:schemeClr val="accent6">
                    <a:lumMod val="50000"/>
                  </a:schemeClr>
                </a:solidFill>
                <a:effectLst/>
                <a:latin typeface="Century Gothic" pitchFamily="34" charset="0"/>
                <a:ea typeface="Noto Sans CJK SC Regular"/>
                <a:cs typeface="Arial" pitchFamily="34" charset="0"/>
              </a:rPr>
              <a:t>pc</a:t>
            </a:r>
            <a:r>
              <a:rPr kumimoji="0" lang="it-IT" altLang="zh-CN" sz="2000" b="0" i="1" u="none" strike="noStrike" cap="none" normalizeH="0" baseline="0" dirty="0">
                <a:ln>
                  <a:noFill/>
                </a:ln>
                <a:solidFill>
                  <a:schemeClr val="accent6">
                    <a:lumMod val="50000"/>
                  </a:schemeClr>
                </a:solidFill>
                <a:effectLst/>
                <a:latin typeface="Century Gothic" pitchFamily="34" charset="0"/>
                <a:ea typeface="Noto Sans CJK SC Regular"/>
                <a:cs typeface="Arial" pitchFamily="34" charset="0"/>
              </a:rPr>
              <a:t> o altre risorse.</a:t>
            </a:r>
            <a:endParaRPr kumimoji="0" lang="it-IT" altLang="zh-CN" sz="2000" b="0" i="1" u="none" strike="noStrike" cap="none" normalizeH="0" baseline="0" dirty="0">
              <a:ln>
                <a:noFill/>
              </a:ln>
              <a:solidFill>
                <a:schemeClr val="accent6">
                  <a:lumMod val="50000"/>
                </a:schemeClr>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zh-CN"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ttangolo 6"/>
          <p:cNvSpPr/>
          <p:nvPr/>
        </p:nvSpPr>
        <p:spPr>
          <a:xfrm>
            <a:off x="2071670" y="214290"/>
            <a:ext cx="4220193" cy="923330"/>
          </a:xfrm>
          <a:prstGeom prst="rect">
            <a:avLst/>
          </a:prstGeom>
          <a:noFill/>
        </p:spPr>
        <p:txBody>
          <a:bodyPr wrap="none" lIns="91440" tIns="45720" rIns="91440" bIns="45720">
            <a:spAutoFit/>
          </a:bodyPr>
          <a:lstStyle/>
          <a:p>
            <a:pPr algn="ctr"/>
            <a:r>
              <a:rPr lang="it-IT"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Metodologie</a:t>
            </a:r>
          </a:p>
        </p:txBody>
      </p:sp>
      <p:pic>
        <p:nvPicPr>
          <p:cNvPr id="8" name="Segnaposto contenuto 4" descr="matematica-mente.png"/>
          <p:cNvPicPr>
            <a:picLocks noGrp="1" noChangeAspect="1"/>
          </p:cNvPicPr>
          <p:nvPr>
            <p:ph sz="half" idx="1"/>
          </p:nvPr>
        </p:nvPicPr>
        <p:blipFill>
          <a:blip r:embed="rId4" cstate="print"/>
          <a:stretch>
            <a:fillRect/>
          </a:stretch>
        </p:blipFill>
        <p:spPr>
          <a:xfrm rot="856168">
            <a:off x="6715140" y="428604"/>
            <a:ext cx="1943076" cy="1943076"/>
          </a:xfrm>
        </p:spPr>
      </p:pic>
    </p:spTree>
  </p:cSld>
  <p:clrMapOvr>
    <a:masterClrMapping/>
  </p:clrMapOvr>
  <p:transition spd="med" advClick="0" advTm="8000">
    <p:checker dir="vert"/>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83568" y="692696"/>
            <a:ext cx="8136904" cy="1296144"/>
          </a:xfrm>
        </p:spPr>
        <p:txBody>
          <a:bodyPr>
            <a:normAutofit/>
            <a:scene3d>
              <a:camera prst="perspectiveHeroicExtremeRightFacing"/>
              <a:lightRig rig="threePt" dir="t"/>
            </a:scene3d>
          </a:bodyPr>
          <a:lstStyle/>
          <a:p>
            <a:r>
              <a:rPr lang="it-IT" sz="3200" b="1" dirty="0">
                <a:solidFill>
                  <a:srgbClr val="002060"/>
                </a:solidFill>
              </a:rPr>
              <a:t> </a:t>
            </a:r>
            <a:r>
              <a:rPr lang="it-IT" sz="3200" b="1" dirty="0">
                <a:solidFill>
                  <a:srgbClr val="530D49"/>
                </a:solidFill>
              </a:rPr>
              <a:t>Gli alun</a:t>
            </a:r>
            <a:r>
              <a:rPr lang="it-IT" sz="3200" b="1" dirty="0">
                <a:ln>
                  <a:solidFill>
                    <a:schemeClr val="accent2">
                      <a:lumMod val="20000"/>
                      <a:lumOff val="80000"/>
                    </a:schemeClr>
                  </a:solidFill>
                </a:ln>
                <a:solidFill>
                  <a:srgbClr val="530D49"/>
                </a:solidFill>
              </a:rPr>
              <a:t>n</a:t>
            </a:r>
            <a:r>
              <a:rPr lang="it-IT" sz="3200" b="1" dirty="0">
                <a:solidFill>
                  <a:srgbClr val="530D49"/>
                </a:solidFill>
              </a:rPr>
              <a:t>i hanno partecipato </a:t>
            </a:r>
            <a:r>
              <a:rPr lang="it-IT" sz="3200" b="1" dirty="0" err="1">
                <a:solidFill>
                  <a:srgbClr val="530D49"/>
                </a:solidFill>
              </a:rPr>
              <a:t>con…</a:t>
            </a:r>
            <a:endParaRPr lang="it-IT" sz="3200" b="1" dirty="0">
              <a:solidFill>
                <a:srgbClr val="530D49"/>
              </a:solidFill>
            </a:endParaRPr>
          </a:p>
        </p:txBody>
      </p:sp>
      <p:sp>
        <p:nvSpPr>
          <p:cNvPr id="4" name="Segnaposto contenuto 3"/>
          <p:cNvSpPr>
            <a:spLocks noGrp="1"/>
          </p:cNvSpPr>
          <p:nvPr>
            <p:ph sz="half" idx="2"/>
          </p:nvPr>
        </p:nvSpPr>
        <p:spPr>
          <a:xfrm>
            <a:off x="4788024" y="1600200"/>
            <a:ext cx="3744416" cy="4572000"/>
          </a:xfrm>
        </p:spPr>
        <p:txBody>
          <a:bodyPr>
            <a:scene3d>
              <a:camera prst="perspectiveLeft"/>
              <a:lightRig rig="threePt" dir="t"/>
            </a:scene3d>
          </a:bodyPr>
          <a:lstStyle/>
          <a:p>
            <a:pPr>
              <a:buNone/>
            </a:pPr>
            <a:endParaRPr lang="it-IT" dirty="0"/>
          </a:p>
          <a:p>
            <a:pPr>
              <a:buClr>
                <a:srgbClr val="002060"/>
              </a:buClr>
              <a:buFont typeface="Wingdings" pitchFamily="2" charset="2"/>
              <a:buChar char=""/>
            </a:pPr>
            <a:r>
              <a:rPr lang="it-IT" sz="2800" dirty="0"/>
              <a:t>Assiduità </a:t>
            </a:r>
          </a:p>
          <a:p>
            <a:pPr>
              <a:buClr>
                <a:srgbClr val="002060"/>
              </a:buClr>
              <a:buNone/>
            </a:pPr>
            <a:endParaRPr lang="it-IT" sz="2800" dirty="0"/>
          </a:p>
          <a:p>
            <a:pPr>
              <a:buClr>
                <a:srgbClr val="002060"/>
              </a:buClr>
              <a:buFont typeface="Wingdings" pitchFamily="2" charset="2"/>
              <a:buChar char=""/>
            </a:pPr>
            <a:r>
              <a:rPr lang="it-IT" sz="2800" dirty="0"/>
              <a:t>Attenzione</a:t>
            </a:r>
          </a:p>
          <a:p>
            <a:pPr>
              <a:buClr>
                <a:srgbClr val="002060"/>
              </a:buClr>
              <a:buNone/>
            </a:pPr>
            <a:endParaRPr lang="it-IT" sz="2800" dirty="0"/>
          </a:p>
          <a:p>
            <a:pPr>
              <a:buClr>
                <a:srgbClr val="002060"/>
              </a:buClr>
              <a:buFont typeface="Wingdings" pitchFamily="2" charset="2"/>
              <a:buChar char=""/>
            </a:pPr>
            <a:r>
              <a:rPr lang="it-IT" sz="2800" dirty="0"/>
              <a:t>Interesse</a:t>
            </a:r>
          </a:p>
          <a:p>
            <a:pPr>
              <a:buClr>
                <a:srgbClr val="002060"/>
              </a:buClr>
              <a:buNone/>
            </a:pPr>
            <a:endParaRPr lang="it-IT" sz="2800" dirty="0"/>
          </a:p>
          <a:p>
            <a:pPr>
              <a:buClr>
                <a:srgbClr val="002060"/>
              </a:buClr>
              <a:buFont typeface="Wingdings" pitchFamily="2" charset="2"/>
              <a:buChar char=""/>
            </a:pPr>
            <a:r>
              <a:rPr lang="it-IT" sz="2800" dirty="0"/>
              <a:t>Coinvolgente entusiasmo</a:t>
            </a:r>
          </a:p>
        </p:txBody>
      </p:sp>
      <p:pic>
        <p:nvPicPr>
          <p:cNvPr id="8193" name="Picture 1" descr="C:\Users\Valentina\Desktop\Pon 2024\PON 5.jpeg"/>
          <p:cNvPicPr>
            <a:picLocks noGrp="1" noChangeAspect="1" noChangeArrowheads="1"/>
          </p:cNvPicPr>
          <p:nvPr>
            <p:ph sz="half" idx="1"/>
          </p:nvPr>
        </p:nvPicPr>
        <p:blipFill>
          <a:blip r:embed="rId2" cstate="print"/>
          <a:srcRect/>
          <a:stretch>
            <a:fillRect/>
          </a:stretch>
        </p:blipFill>
        <p:spPr bwMode="auto">
          <a:xfrm>
            <a:off x="1142976" y="2428868"/>
            <a:ext cx="3657600" cy="2743200"/>
          </a:xfrm>
          <a:prstGeom prst="rect">
            <a:avLst/>
          </a:prstGeom>
          <a:noFill/>
        </p:spPr>
      </p:pic>
    </p:spTree>
  </p:cSld>
  <p:clrMapOvr>
    <a:masterClrMapping/>
  </p:clrMapOvr>
  <p:transition spd="slow" advClick="0" advTm="3000">
    <p:zoom/>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11" name="Titolo 10"/>
          <p:cNvSpPr>
            <a:spLocks noGrp="1"/>
          </p:cNvSpPr>
          <p:nvPr>
            <p:ph type="title"/>
          </p:nvPr>
        </p:nvSpPr>
        <p:spPr>
          <a:xfrm rot="5400000">
            <a:off x="5760720" y="2926080"/>
            <a:ext cx="6309360" cy="457200"/>
          </a:xfrm>
        </p:spPr>
        <p:txBody>
          <a:bodyPr/>
          <a:lstStyle/>
          <a:p>
            <a:r>
              <a:rPr lang="it-IT" dirty="0">
                <a:solidFill>
                  <a:srgbClr val="0070C0"/>
                </a:solidFill>
              </a:rPr>
              <a:t>Giocando s’impara</a:t>
            </a:r>
          </a:p>
        </p:txBody>
      </p:sp>
      <p:sp>
        <p:nvSpPr>
          <p:cNvPr id="12" name="Segnaposto contenuto 11"/>
          <p:cNvSpPr>
            <a:spLocks noGrp="1"/>
          </p:cNvSpPr>
          <p:nvPr>
            <p:ph sz="half" idx="1"/>
          </p:nvPr>
        </p:nvSpPr>
        <p:spPr>
          <a:xfrm rot="383806">
            <a:off x="3628627" y="1492457"/>
            <a:ext cx="5043696" cy="942235"/>
          </a:xfrm>
        </p:spPr>
        <p:txBody>
          <a:bodyPr>
            <a:normAutofit fontScale="85000" lnSpcReduction="20000"/>
          </a:bodyPr>
          <a:lstStyle/>
          <a:p>
            <a:pPr algn="just">
              <a:buNone/>
            </a:pPr>
            <a:r>
              <a:rPr lang="it-IT" sz="2000" i="1" dirty="0">
                <a:solidFill>
                  <a:srgbClr val="C00000"/>
                </a:solidFill>
                <a:latin typeface="Century Gothic" pitchFamily="34" charset="0"/>
              </a:rPr>
              <a:t>Ogni bambino ha realizzato un disegno e una presentazione di se stesso con i numeri e abbiamo realizzato un bellissimo cartellone.</a:t>
            </a:r>
          </a:p>
        </p:txBody>
      </p:sp>
      <p:sp>
        <p:nvSpPr>
          <p:cNvPr id="9" name="Rettangolo 8"/>
          <p:cNvSpPr/>
          <p:nvPr/>
        </p:nvSpPr>
        <p:spPr>
          <a:xfrm>
            <a:off x="1000100" y="214290"/>
            <a:ext cx="6535443" cy="923330"/>
          </a:xfrm>
          <a:prstGeom prst="rect">
            <a:avLst/>
          </a:prstGeom>
          <a:noFill/>
          <a:ln>
            <a:solidFill>
              <a:schemeClr val="accent3">
                <a:lumMod val="60000"/>
                <a:lumOff val="40000"/>
              </a:schemeClr>
            </a:solid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it-IT" sz="5400" b="1" cap="none" spc="0" dirty="0">
                <a:ln/>
                <a:solidFill>
                  <a:schemeClr val="accent3"/>
                </a:solidFill>
                <a:effectLst/>
              </a:rPr>
              <a:t>Contenuti e attività</a:t>
            </a:r>
          </a:p>
        </p:txBody>
      </p:sp>
      <p:sp>
        <p:nvSpPr>
          <p:cNvPr id="10" name="Rettangolo 9"/>
          <p:cNvSpPr/>
          <p:nvPr/>
        </p:nvSpPr>
        <p:spPr>
          <a:xfrm rot="20766515">
            <a:off x="-340750" y="1409191"/>
            <a:ext cx="4684311" cy="707886"/>
          </a:xfrm>
          <a:prstGeom prst="rect">
            <a:avLst/>
          </a:prstGeom>
          <a:noFill/>
          <a:ln>
            <a:solidFill>
              <a:schemeClr val="accent6">
                <a:lumMod val="60000"/>
                <a:lumOff val="40000"/>
              </a:schemeClr>
            </a:solid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t-IT" sz="2000" dirty="0">
                <a:solidFill>
                  <a:srgbClr val="1E099F"/>
                </a:solidFill>
                <a:latin typeface="Century Gothic" pitchFamily="34" charset="0"/>
              </a:rPr>
              <a:t>Benvenuti! </a:t>
            </a:r>
          </a:p>
          <a:p>
            <a:pPr algn="ctr"/>
            <a:r>
              <a:rPr lang="it-IT" sz="2000" dirty="0">
                <a:solidFill>
                  <a:srgbClr val="1E099F"/>
                </a:solidFill>
                <a:latin typeface="Century Gothic" pitchFamily="34" charset="0"/>
              </a:rPr>
              <a:t>Mi presento con i numeri</a:t>
            </a:r>
            <a:endParaRPr lang="it-IT" sz="2000" b="1" cap="all" spc="0" dirty="0">
              <a:ln/>
              <a:solidFill>
                <a:srgbClr val="1E099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entury Gothic" pitchFamily="34" charset="0"/>
            </a:endParaRPr>
          </a:p>
        </p:txBody>
      </p:sp>
      <p:pic>
        <p:nvPicPr>
          <p:cNvPr id="5121" name="Picture 1" descr="C:\Users\Valentina\Desktop\Pon 2024\WhatsApp Image 2024-05-11 at 14.53.36.jpeg"/>
          <p:cNvPicPr>
            <a:picLocks noChangeAspect="1" noChangeArrowheads="1"/>
          </p:cNvPicPr>
          <p:nvPr/>
        </p:nvPicPr>
        <p:blipFill>
          <a:blip r:embed="rId2"/>
          <a:srcRect/>
          <a:stretch>
            <a:fillRect/>
          </a:stretch>
        </p:blipFill>
        <p:spPr bwMode="auto">
          <a:xfrm>
            <a:off x="2571736" y="2428868"/>
            <a:ext cx="3143272" cy="4191029"/>
          </a:xfrm>
          <a:prstGeom prst="rect">
            <a:avLst/>
          </a:prstGeom>
          <a:noFill/>
        </p:spPr>
      </p:pic>
    </p:spTree>
  </p:cSld>
  <p:clrMapOvr>
    <a:masterClrMapping/>
  </p:clrMapOvr>
  <p:transition spd="med" advClick="0" advTm="5000">
    <p:wedge/>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itolo 7"/>
          <p:cNvSpPr>
            <a:spLocks noGrp="1"/>
          </p:cNvSpPr>
          <p:nvPr>
            <p:ph type="title"/>
          </p:nvPr>
        </p:nvSpPr>
        <p:spPr>
          <a:xfrm>
            <a:off x="0" y="-243408"/>
            <a:ext cx="4211960" cy="6408712"/>
          </a:xfrm>
        </p:spPr>
        <p:txBody>
          <a:bodyPr>
            <a:noAutofit/>
          </a:bodyPr>
          <a:lstStyle/>
          <a:p>
            <a:pPr algn="ctr"/>
            <a:br>
              <a:rPr lang="it-IT" sz="1400" dirty="0"/>
            </a:br>
            <a:br>
              <a:rPr lang="it-IT" sz="1400" dirty="0"/>
            </a:br>
            <a:endParaRPr lang="it-IT" sz="1400" b="1" dirty="0"/>
          </a:p>
        </p:txBody>
      </p:sp>
      <p:sp>
        <p:nvSpPr>
          <p:cNvPr id="11" name="Segnaposto testo 10"/>
          <p:cNvSpPr>
            <a:spLocks noGrp="1"/>
          </p:cNvSpPr>
          <p:nvPr>
            <p:ph type="body" idx="1"/>
          </p:nvPr>
        </p:nvSpPr>
        <p:spPr>
          <a:xfrm>
            <a:off x="4499992" y="0"/>
            <a:ext cx="4089648" cy="1008112"/>
          </a:xfrm>
          <a:prstGeom prst="roundRect">
            <a:avLst>
              <a:gd name="adj" fmla="val 50000"/>
            </a:avLst>
          </a:prstGeom>
        </p:spPr>
        <p:txBody>
          <a:bodyPr>
            <a:normAutofit/>
          </a:bodyPr>
          <a:lstStyle/>
          <a:p>
            <a:pPr algn="ctr"/>
            <a:r>
              <a:rPr lang="it-IT" sz="2400" dirty="0">
                <a:solidFill>
                  <a:schemeClr val="accent4">
                    <a:lumMod val="75000"/>
                  </a:schemeClr>
                </a:solidFill>
              </a:rPr>
              <a:t>Il gioco del Bruco Numerino</a:t>
            </a:r>
          </a:p>
        </p:txBody>
      </p:sp>
      <p:pic>
        <p:nvPicPr>
          <p:cNvPr id="4097" name="Picture 1" descr="C:\Users\Valentina\Desktop\Pon 2024\WhatsApp Image 2024-05-11 at 14.53.40.jpeg"/>
          <p:cNvPicPr>
            <a:picLocks noChangeAspect="1" noChangeArrowheads="1"/>
          </p:cNvPicPr>
          <p:nvPr/>
        </p:nvPicPr>
        <p:blipFill>
          <a:blip r:embed="rId3" cstate="print"/>
          <a:srcRect/>
          <a:stretch>
            <a:fillRect/>
          </a:stretch>
        </p:blipFill>
        <p:spPr bwMode="auto">
          <a:xfrm rot="21063500">
            <a:off x="443607" y="506962"/>
            <a:ext cx="3024101" cy="2268076"/>
          </a:xfrm>
          <a:prstGeom prst="rect">
            <a:avLst/>
          </a:prstGeom>
          <a:noFill/>
        </p:spPr>
      </p:pic>
      <p:pic>
        <p:nvPicPr>
          <p:cNvPr id="4098" name="Picture 2" descr="C:\Users\Valentina\Desktop\Pon 2024\BRUCO.jpeg"/>
          <p:cNvPicPr>
            <a:picLocks noGrp="1" noChangeAspect="1" noChangeArrowheads="1"/>
          </p:cNvPicPr>
          <p:nvPr>
            <p:ph sz="quarter" idx="4"/>
          </p:nvPr>
        </p:nvPicPr>
        <p:blipFill>
          <a:blip r:embed="rId4" cstate="print"/>
          <a:srcRect/>
          <a:stretch>
            <a:fillRect/>
          </a:stretch>
        </p:blipFill>
        <p:spPr bwMode="auto">
          <a:xfrm rot="6125839">
            <a:off x="6820541" y="850187"/>
            <a:ext cx="1501633" cy="2598446"/>
          </a:xfrm>
          <a:prstGeom prst="rect">
            <a:avLst/>
          </a:prstGeom>
          <a:noFill/>
        </p:spPr>
      </p:pic>
      <p:pic>
        <p:nvPicPr>
          <p:cNvPr id="4099" name="Picture 3" descr="C:\Users\Valentina\Desktop\Pon 2024\BRUCO 3.jpeg"/>
          <p:cNvPicPr>
            <a:picLocks noChangeAspect="1" noChangeArrowheads="1"/>
          </p:cNvPicPr>
          <p:nvPr/>
        </p:nvPicPr>
        <p:blipFill>
          <a:blip r:embed="rId5" cstate="print"/>
          <a:srcRect/>
          <a:stretch>
            <a:fillRect/>
          </a:stretch>
        </p:blipFill>
        <p:spPr bwMode="auto">
          <a:xfrm rot="20869929">
            <a:off x="428596" y="3214686"/>
            <a:ext cx="2285965" cy="3047953"/>
          </a:xfrm>
          <a:prstGeom prst="rect">
            <a:avLst/>
          </a:prstGeom>
          <a:noFill/>
        </p:spPr>
      </p:pic>
      <p:sp>
        <p:nvSpPr>
          <p:cNvPr id="12" name="CasellaDiTesto 11"/>
          <p:cNvSpPr txBox="1"/>
          <p:nvPr/>
        </p:nvSpPr>
        <p:spPr>
          <a:xfrm>
            <a:off x="2928926" y="3643314"/>
            <a:ext cx="6000792" cy="2286016"/>
          </a:xfrm>
          <a:prstGeom prst="rect">
            <a:avLst/>
          </a:prstGeom>
          <a:noFill/>
        </p:spPr>
        <p:txBody>
          <a:bodyPr wrap="square" rtlCol="0">
            <a:spAutoFit/>
          </a:bodyPr>
          <a:lstStyle/>
          <a:p>
            <a:r>
              <a:rPr lang="it-IT" sz="2000" dirty="0"/>
              <a:t> In questo gioco abbiamo chiesto ad ogni bambino di realizzare con dei coperchi per bicchierini da caffè (materiale di riciclo), il corpo del nostro </a:t>
            </a:r>
            <a:r>
              <a:rPr lang="it-IT" sz="2000" dirty="0">
                <a:solidFill>
                  <a:schemeClr val="accent4">
                    <a:lumMod val="75000"/>
                  </a:schemeClr>
                </a:solidFill>
              </a:rPr>
              <a:t>Bruco Numerino</a:t>
            </a:r>
            <a:r>
              <a:rPr lang="it-IT" sz="2000" dirty="0"/>
              <a:t>, anche lui parte costante del nostro viaggio nella matematica. Ogni parte del corpo del bruco corrisponde ad un numero da 1 a 20. Ci è servito per “sfidarci”a </a:t>
            </a:r>
            <a:r>
              <a:rPr lang="it-IT" sz="2000" dirty="0">
                <a:solidFill>
                  <a:schemeClr val="accent4">
                    <a:lumMod val="75000"/>
                  </a:schemeClr>
                </a:solidFill>
              </a:rPr>
              <a:t>numerare in ordine crescente e decrescente.</a:t>
            </a:r>
          </a:p>
        </p:txBody>
      </p:sp>
      <p:pic>
        <p:nvPicPr>
          <p:cNvPr id="5121" name="Picture 1" descr="C:\Users\Valentina\Desktop\Pon 2024\PON 6.jpeg"/>
          <p:cNvPicPr>
            <a:picLocks noChangeAspect="1" noChangeArrowheads="1"/>
          </p:cNvPicPr>
          <p:nvPr/>
        </p:nvPicPr>
        <p:blipFill>
          <a:blip r:embed="rId6" cstate="print"/>
          <a:srcRect/>
          <a:stretch>
            <a:fillRect/>
          </a:stretch>
        </p:blipFill>
        <p:spPr bwMode="auto">
          <a:xfrm rot="20975696">
            <a:off x="3910871" y="1962230"/>
            <a:ext cx="2095447" cy="1571585"/>
          </a:xfrm>
          <a:prstGeom prst="rect">
            <a:avLst/>
          </a:prstGeom>
          <a:noFill/>
        </p:spPr>
      </p:pic>
    </p:spTree>
  </p:cSld>
  <p:clrMapOvr>
    <a:masterClrMapping/>
  </p:clrMapOvr>
  <p:transition spd="med" advClick="0" advTm="5000">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p:txBody>
          <a:bodyPr>
            <a:normAutofit fontScale="25000" lnSpcReduction="20000"/>
          </a:bodyPr>
          <a:lstStyle/>
          <a:p>
            <a:r>
              <a:rPr lang="it-IT" sz="9800" i="1" dirty="0">
                <a:solidFill>
                  <a:srgbClr val="FF0000"/>
                </a:solidFill>
                <a:latin typeface="Century Gothic" pitchFamily="34" charset="0"/>
              </a:rPr>
              <a:t>Gioco della sedia e delle operazioni</a:t>
            </a:r>
          </a:p>
          <a:p>
            <a:br>
              <a:rPr lang="it-IT" dirty="0"/>
            </a:br>
            <a:endParaRPr lang="it-IT" dirty="0"/>
          </a:p>
        </p:txBody>
      </p:sp>
      <p:sp>
        <p:nvSpPr>
          <p:cNvPr id="5" name="Segnaposto contenuto 4"/>
          <p:cNvSpPr>
            <a:spLocks noGrp="1"/>
          </p:cNvSpPr>
          <p:nvPr>
            <p:ph sz="quarter" idx="2"/>
          </p:nvPr>
        </p:nvSpPr>
        <p:spPr>
          <a:xfrm rot="21101495">
            <a:off x="457200" y="1357298"/>
            <a:ext cx="4023360" cy="3726838"/>
          </a:xfrm>
        </p:spPr>
        <p:txBody>
          <a:bodyPr>
            <a:normAutofit fontScale="70000" lnSpcReduction="20000"/>
          </a:bodyPr>
          <a:lstStyle/>
          <a:p>
            <a:pPr>
              <a:buNone/>
            </a:pPr>
            <a:r>
              <a:rPr lang="it-IT" i="1" dirty="0">
                <a:solidFill>
                  <a:schemeClr val="accent6">
                    <a:lumMod val="75000"/>
                  </a:schemeClr>
                </a:solidFill>
                <a:latin typeface="Century Gothic" pitchFamily="34" charset="0"/>
              </a:rPr>
              <a:t>Un altro gioco divertente  è stato il '</a:t>
            </a:r>
            <a:r>
              <a:rPr lang="it-IT" i="1" dirty="0">
                <a:solidFill>
                  <a:srgbClr val="FF0000"/>
                </a:solidFill>
                <a:latin typeface="Century Gothic" pitchFamily="34" charset="0"/>
              </a:rPr>
              <a:t>Gioco della sedia e delle operazioni'. </a:t>
            </a:r>
            <a:r>
              <a:rPr lang="it-IT" i="1" dirty="0">
                <a:solidFill>
                  <a:schemeClr val="accent6">
                    <a:lumMod val="75000"/>
                  </a:schemeClr>
                </a:solidFill>
                <a:latin typeface="Century Gothic" pitchFamily="34" charset="0"/>
              </a:rPr>
              <a:t>I bambini sono stati suddivisi in squadre, a turno due partecipanti, uno per ogni squadra dopo aver ascoltato un operazione scelta dalle maestre o da un altro compagno, doveva correre alla sedia con il numero corrispondente al risultato. Alla fine ha vinto la squadra che ha totalizzato più punti.</a:t>
            </a:r>
          </a:p>
          <a:p>
            <a:pPr>
              <a:buNone/>
            </a:pPr>
            <a:br>
              <a:rPr lang="it-IT" dirty="0"/>
            </a:br>
            <a:endParaRPr lang="it-IT" dirty="0"/>
          </a:p>
        </p:txBody>
      </p:sp>
      <p:pic>
        <p:nvPicPr>
          <p:cNvPr id="7" name="Segnaposto contenuto 6" descr="WhatsApp Image 2024-05-11 at 14.53.43.jpeg"/>
          <p:cNvPicPr>
            <a:picLocks noGrp="1" noChangeAspect="1"/>
          </p:cNvPicPr>
          <p:nvPr>
            <p:ph sz="quarter" idx="4"/>
          </p:nvPr>
        </p:nvPicPr>
        <p:blipFill>
          <a:blip r:embed="rId3" cstate="print"/>
          <a:stretch>
            <a:fillRect/>
          </a:stretch>
        </p:blipFill>
        <p:spPr>
          <a:xfrm rot="21142853">
            <a:off x="2005494" y="3992128"/>
            <a:ext cx="3269753" cy="2452315"/>
          </a:xfrm>
        </p:spPr>
      </p:pic>
      <p:pic>
        <p:nvPicPr>
          <p:cNvPr id="129026" name="Picture 2" descr="C:\Users\Valentina\Desktop\Pon 2024\WhatsApp Image 2024-05-11 at 15.03.20.jpeg"/>
          <p:cNvPicPr>
            <a:picLocks noChangeAspect="1" noChangeArrowheads="1"/>
          </p:cNvPicPr>
          <p:nvPr/>
        </p:nvPicPr>
        <p:blipFill>
          <a:blip r:embed="rId4" cstate="print"/>
          <a:srcRect/>
          <a:stretch>
            <a:fillRect/>
          </a:stretch>
        </p:blipFill>
        <p:spPr bwMode="auto">
          <a:xfrm rot="726378">
            <a:off x="5332081" y="1103043"/>
            <a:ext cx="3325706" cy="2832227"/>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2702</TotalTime>
  <Words>1691</Words>
  <Application>Microsoft Office PowerPoint</Application>
  <PresentationFormat>Presentazione su schermo (4:3)</PresentationFormat>
  <Paragraphs>104</Paragraphs>
  <Slides>23</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23</vt:i4>
      </vt:variant>
    </vt:vector>
  </HeadingPairs>
  <TitlesOfParts>
    <vt:vector size="31" baseType="lpstr">
      <vt:lpstr>Arial</vt:lpstr>
      <vt:lpstr>Calibri</vt:lpstr>
      <vt:lpstr>Century Gothic</vt:lpstr>
      <vt:lpstr>Gill Sans MT</vt:lpstr>
      <vt:lpstr>Verdana</vt:lpstr>
      <vt:lpstr>Wingdings</vt:lpstr>
      <vt:lpstr>Wingdings 2</vt:lpstr>
      <vt:lpstr>Solstizio</vt:lpstr>
      <vt:lpstr>Presentazione standard di PowerPoint</vt:lpstr>
      <vt:lpstr>Presentazione standard di PowerPoint</vt:lpstr>
      <vt:lpstr>Presentazione standard di PowerPoint</vt:lpstr>
      <vt:lpstr> Obiettivo del progetto </vt:lpstr>
      <vt:lpstr>Presentazione standard di PowerPoint</vt:lpstr>
      <vt:lpstr> Gli alunni hanno partecipato con…</vt:lpstr>
      <vt:lpstr>Giocando s’impara</vt:lpstr>
      <vt:lpstr>  </vt:lpstr>
      <vt:lpstr>Presentazione standard di PowerPoint</vt:lpstr>
      <vt:lpstr>Giocando s’impara</vt:lpstr>
      <vt:lpstr>Caccia al numero!</vt:lpstr>
      <vt:lpstr>Presentazione standard di PowerPoint</vt:lpstr>
      <vt:lpstr>Memory</vt:lpstr>
      <vt:lpstr>Il gioco del “Ten Frame”</vt:lpstr>
      <vt:lpstr>Presentazione standard di PowerPoint</vt:lpstr>
      <vt:lpstr>Presentazione standard di PowerPoint</vt:lpstr>
      <vt:lpstr>Il Sudoku è un gioco molto utile per il potenziamento della logica e dell'intuito. Consiste in uno schema suddiviso in righe e colonne. Ogni riga deve contenere tutti i numeri da 1 a 4 se lo schema è 4×4, da 1 a 9 se lo schema è 9×9 e nessun numero si deve ripetere due volte. Lo stesso vale per ogni colonna.  Il gioco richiede un certo allenamento e trova le sue radici nei principi matematici di Eulero vissuto nel XVIII secolo. Lo schema classico è formato da 81 quadretti raggruppati in schemi di 9 quadretti (3x3). In un primo momento ai bambini abbiamo sottoposto la versione facilitata, per questo abbiamo clonato il nome in SUDOKINO. Poi quando abbiamo visto che hanno svolto l'attività con grande entusiasmo abbiamo provato a proporre la versione più difficile. Non tutti sono riusciti a completarlo tutto, ma l'attività è stata molto utile e loro si sono divertiti tantissimo.</vt:lpstr>
      <vt:lpstr>Presentazione standard di PowerPoint</vt:lpstr>
      <vt:lpstr>Presentazione standard di PowerPoint</vt:lpstr>
      <vt:lpstr>   </vt:lpstr>
      <vt:lpstr>Presentazione standard di PowerPoint</vt:lpstr>
      <vt:lpstr>Presentazione standard di PowerPoint</vt:lpstr>
      <vt:lpstr>CONSIDERAZIONI</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Prova</dc:creator>
  <cp:lastModifiedBy>Ilenia</cp:lastModifiedBy>
  <cp:revision>231</cp:revision>
  <dcterms:created xsi:type="dcterms:W3CDTF">2019-06-17T09:18:39Z</dcterms:created>
  <dcterms:modified xsi:type="dcterms:W3CDTF">2024-06-06T10:07:46Z</dcterms:modified>
</cp:coreProperties>
</file>